
<file path=[Content_Types].xml><?xml version="1.0" encoding="utf-8"?>
<Types xmlns="http://schemas.openxmlformats.org/package/2006/content-types">
  <Default Extension="docx" ContentType="application/vnd.openxmlformats-officedocument.wordprocessingml.documen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41" r:id="rId1"/>
    <p:sldMasterId id="2147483810" r:id="rId2"/>
  </p:sldMasterIdLst>
  <p:notesMasterIdLst>
    <p:notesMasterId r:id="rId45"/>
  </p:notesMasterIdLst>
  <p:handoutMasterIdLst>
    <p:handoutMasterId r:id="rId46"/>
  </p:handoutMasterIdLst>
  <p:sldIdLst>
    <p:sldId id="458" r:id="rId3"/>
    <p:sldId id="307" r:id="rId4"/>
    <p:sldId id="465" r:id="rId5"/>
    <p:sldId id="402" r:id="rId6"/>
    <p:sldId id="286" r:id="rId7"/>
    <p:sldId id="318" r:id="rId8"/>
    <p:sldId id="337" r:id="rId9"/>
    <p:sldId id="416" r:id="rId10"/>
    <p:sldId id="412" r:id="rId11"/>
    <p:sldId id="417" r:id="rId12"/>
    <p:sldId id="424" r:id="rId13"/>
    <p:sldId id="351" r:id="rId14"/>
    <p:sldId id="393" r:id="rId15"/>
    <p:sldId id="408" r:id="rId16"/>
    <p:sldId id="372" r:id="rId17"/>
    <p:sldId id="373" r:id="rId18"/>
    <p:sldId id="374" r:id="rId19"/>
    <p:sldId id="375" r:id="rId20"/>
    <p:sldId id="406" r:id="rId21"/>
    <p:sldId id="466" r:id="rId22"/>
    <p:sldId id="376" r:id="rId23"/>
    <p:sldId id="377" r:id="rId24"/>
    <p:sldId id="418" r:id="rId25"/>
    <p:sldId id="335" r:id="rId26"/>
    <p:sldId id="378" r:id="rId27"/>
    <p:sldId id="379" r:id="rId28"/>
    <p:sldId id="380" r:id="rId29"/>
    <p:sldId id="422" r:id="rId30"/>
    <p:sldId id="387" r:id="rId31"/>
    <p:sldId id="419" r:id="rId32"/>
    <p:sldId id="420" r:id="rId33"/>
    <p:sldId id="421" r:id="rId34"/>
    <p:sldId id="388" r:id="rId35"/>
    <p:sldId id="389" r:id="rId36"/>
    <p:sldId id="390" r:id="rId37"/>
    <p:sldId id="391" r:id="rId38"/>
    <p:sldId id="394" r:id="rId39"/>
    <p:sldId id="392" r:id="rId40"/>
    <p:sldId id="395" r:id="rId41"/>
    <p:sldId id="365" r:id="rId42"/>
    <p:sldId id="361" r:id="rId43"/>
    <p:sldId id="315" r:id="rId44"/>
  </p:sldIdLst>
  <p:sldSz cx="12192000" cy="6858000"/>
  <p:notesSz cx="7099300" cy="1023461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00"/>
    <a:srgbClr val="0000FF"/>
    <a:srgbClr val="1369C1"/>
    <a:srgbClr val="175A9F"/>
    <a:srgbClr val="F88F1E"/>
    <a:srgbClr val="05386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948" autoAdjust="0"/>
    <p:restoredTop sz="95953" autoAdjust="0"/>
  </p:normalViewPr>
  <p:slideViewPr>
    <p:cSldViewPr snapToGrid="0">
      <p:cViewPr varScale="1">
        <p:scale>
          <a:sx n="65" d="100"/>
          <a:sy n="65" d="100"/>
        </p:scale>
        <p:origin x="942" y="4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8" d="100"/>
          <a:sy n="78" d="100"/>
        </p:scale>
        <p:origin x="3024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7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23A26F25-1F2A-4AF0-AD94-84413D4E443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895310CD-EF82-4A31-8E54-23CCAA114E6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021138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D26834-5DB3-4451-BEB8-B76B7C0DCE76}" type="datetimeFigureOut">
              <a:rPr lang="ru-RU" smtClean="0"/>
              <a:t>28.03.2024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19E0FFCD-366D-4185-B4F0-B75E02F2FD0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A4DD2DE9-8D5E-4B07-BCE1-9A746FFB44E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021138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68D1A7-2B11-4DE3-BFA2-B3C098B2FBF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2435656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46072826-B294-4B60-AAC1-7EDD02A53457}" type="datetimeFigureOut">
              <a:rPr lang="ru-RU" smtClean="0"/>
              <a:t>28.03.2024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709930" y="4925407"/>
            <a:ext cx="5679440" cy="4029879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4021294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8B0DE6D9-1D81-41B8-8F9B-67900FA3BA0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1758366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7" Type="http://schemas.openxmlformats.org/officeDocument/2006/relationships/image" Target="../media/image13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5.svg"/><Relationship Id="rId7" Type="http://schemas.openxmlformats.org/officeDocument/2006/relationships/image" Target="../media/image17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Relationship Id="rId9" Type="http://schemas.openxmlformats.org/officeDocument/2006/relationships/image" Target="../media/image19.svg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5.svg"/><Relationship Id="rId7" Type="http://schemas.openxmlformats.org/officeDocument/2006/relationships/image" Target="../media/image21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0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Relationship Id="rId9" Type="http://schemas.openxmlformats.org/officeDocument/2006/relationships/image" Target="../media/image23.sv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7" Type="http://schemas.openxmlformats.org/officeDocument/2006/relationships/image" Target="../media/image29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8.png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svg"/><Relationship Id="rId7" Type="http://schemas.openxmlformats.org/officeDocument/2006/relationships/image" Target="../media/image35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4.png"/><Relationship Id="rId5" Type="http://schemas.openxmlformats.org/officeDocument/2006/relationships/image" Target="../media/image33.svg"/><Relationship Id="rId4" Type="http://schemas.openxmlformats.org/officeDocument/2006/relationships/image" Target="../media/image32.png"/><Relationship Id="rId9" Type="http://schemas.openxmlformats.org/officeDocument/2006/relationships/image" Target="../media/image37.svg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9.svg"/><Relationship Id="rId7" Type="http://schemas.openxmlformats.org/officeDocument/2006/relationships/image" Target="../media/image41.svg"/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0.png"/><Relationship Id="rId5" Type="http://schemas.openxmlformats.org/officeDocument/2006/relationships/image" Target="../media/image5.svg"/><Relationship Id="rId10" Type="http://schemas.openxmlformats.org/officeDocument/2006/relationships/image" Target="../media/image44.png"/><Relationship Id="rId4" Type="http://schemas.openxmlformats.org/officeDocument/2006/relationships/image" Target="../media/image4.png"/><Relationship Id="rId9" Type="http://schemas.openxmlformats.org/officeDocument/2006/relationships/image" Target="../media/image43.sv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6.svg"/><Relationship Id="rId4" Type="http://schemas.openxmlformats.org/officeDocument/2006/relationships/image" Target="../media/image45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8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svg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8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svg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7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sv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7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sv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7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sv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7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sv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7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sv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47.jp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Layouts/_rels/slideLayout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5.svg"/><Relationship Id="rId7" Type="http://schemas.openxmlformats.org/officeDocument/2006/relationships/image" Target="../media/image17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Relationship Id="rId9" Type="http://schemas.openxmlformats.org/officeDocument/2006/relationships/image" Target="../media/image19.svg"/></Relationships>
</file>

<file path=ppt/slideLayouts/_rels/slideLayout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5.svg"/><Relationship Id="rId7" Type="http://schemas.openxmlformats.org/officeDocument/2006/relationships/image" Target="../media/image21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0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Relationship Id="rId9" Type="http://schemas.openxmlformats.org/officeDocument/2006/relationships/image" Target="../media/image23.sv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7" Type="http://schemas.openxmlformats.org/officeDocument/2006/relationships/image" Target="../media/image29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8.png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Layouts/_rels/slideLayout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svg"/><Relationship Id="rId7" Type="http://schemas.openxmlformats.org/officeDocument/2006/relationships/image" Target="../media/image35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4.png"/><Relationship Id="rId5" Type="http://schemas.openxmlformats.org/officeDocument/2006/relationships/image" Target="../media/image33.svg"/><Relationship Id="rId4" Type="http://schemas.openxmlformats.org/officeDocument/2006/relationships/image" Target="../media/image32.png"/><Relationship Id="rId9" Type="http://schemas.openxmlformats.org/officeDocument/2006/relationships/image" Target="../media/image37.svg"/></Relationships>
</file>

<file path=ppt/slideLayouts/_rels/slideLayout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9.svg"/><Relationship Id="rId7" Type="http://schemas.openxmlformats.org/officeDocument/2006/relationships/image" Target="../media/image41.svg"/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0.png"/><Relationship Id="rId5" Type="http://schemas.openxmlformats.org/officeDocument/2006/relationships/image" Target="../media/image5.svg"/><Relationship Id="rId10" Type="http://schemas.openxmlformats.org/officeDocument/2006/relationships/image" Target="../media/image44.png"/><Relationship Id="rId4" Type="http://schemas.openxmlformats.org/officeDocument/2006/relationships/image" Target="../media/image4.png"/><Relationship Id="rId9" Type="http://schemas.openxmlformats.org/officeDocument/2006/relationships/image" Target="../media/image43.sv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6.svg"/><Relationship Id="rId4" Type="http://schemas.openxmlformats.org/officeDocument/2006/relationships/image" Target="../media/image45.png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без заголов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5FE86D8-2530-4198-BC9A-E273E9D735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2104" y="1711128"/>
            <a:ext cx="6501384" cy="181845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FFEA7DE-E437-48EE-88A5-028D61BC07E5}"/>
              </a:ext>
            </a:extLst>
          </p:cNvPr>
          <p:cNvSpPr txBox="1"/>
          <p:nvPr userDrawn="1"/>
        </p:nvSpPr>
        <p:spPr>
          <a:xfrm>
            <a:off x="742378" y="6041352"/>
            <a:ext cx="5114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chemeClr val="accent1">
                    <a:lumMod val="20000"/>
                    <a:lumOff val="8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specialist.ru</a:t>
            </a:r>
            <a:endParaRPr lang="ru-RU" b="0" dirty="0">
              <a:solidFill>
                <a:schemeClr val="accent1">
                  <a:lumMod val="20000"/>
                  <a:lumOff val="8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41293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Вопрос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F8A79297-C692-45A9-BEF3-9FDA8162976E}"/>
              </a:ext>
            </a:extLst>
          </p:cNvPr>
          <p:cNvSpPr txBox="1">
            <a:spLocks/>
          </p:cNvSpPr>
          <p:nvPr userDrawn="1"/>
        </p:nvSpPr>
        <p:spPr>
          <a:xfrm>
            <a:off x="1266794" y="2669523"/>
            <a:ext cx="3650827" cy="127245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sz="5800" dirty="0"/>
              <a:t>Спасибо </a:t>
            </a:r>
          </a:p>
          <a:p>
            <a:r>
              <a:rPr lang="ru-RU" dirty="0"/>
              <a:t>за внимание!</a:t>
            </a:r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4BCDCEA4-EA37-4B79-9769-583AB696C4CC}"/>
              </a:ext>
            </a:extLst>
          </p:cNvPr>
          <p:cNvSpPr txBox="1">
            <a:spLocks/>
          </p:cNvSpPr>
          <p:nvPr userDrawn="1"/>
        </p:nvSpPr>
        <p:spPr>
          <a:xfrm>
            <a:off x="1266794" y="3876099"/>
            <a:ext cx="3650827" cy="75754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sz="3200" b="0" dirty="0"/>
              <a:t>Ваши вопросы…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B0FE18D-9184-4EAD-9BB5-47B554113EA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20186" y="345654"/>
            <a:ext cx="6404435" cy="6404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2363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186A41AA-86B0-4826-A836-4E2796BE84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2607515" y="813903"/>
            <a:ext cx="11132389" cy="7590265"/>
          </a:xfrm>
          <a:prstGeom prst="rect">
            <a:avLst/>
          </a:prstGeom>
        </p:spPr>
      </p:pic>
      <p:sp>
        <p:nvSpPr>
          <p:cNvPr id="13" name="Заголовок 1">
            <a:extLst>
              <a:ext uri="{FF2B5EF4-FFF2-40B4-BE49-F238E27FC236}">
                <a16:creationId xmlns:a16="http://schemas.microsoft.com/office/drawing/2014/main" id="{B121131D-EA0D-4E18-8811-50017C501D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469565"/>
            <a:ext cx="9062089" cy="68867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ru-RU" sz="3000" dirty="0"/>
              <a:t>Учебный центр «СПЕЦИАЛИСТ» –</a:t>
            </a:r>
          </a:p>
        </p:txBody>
      </p:sp>
      <p:sp>
        <p:nvSpPr>
          <p:cNvPr id="14" name="Заголовок 1">
            <a:extLst>
              <a:ext uri="{FF2B5EF4-FFF2-40B4-BE49-F238E27FC236}">
                <a16:creationId xmlns:a16="http://schemas.microsoft.com/office/drawing/2014/main" id="{B97056C4-B048-4049-9955-FF24ACB243A3}"/>
              </a:ext>
            </a:extLst>
          </p:cNvPr>
          <p:cNvSpPr txBox="1">
            <a:spLocks/>
          </p:cNvSpPr>
          <p:nvPr userDrawn="1"/>
        </p:nvSpPr>
        <p:spPr>
          <a:xfrm>
            <a:off x="672974" y="1066495"/>
            <a:ext cx="9062089" cy="75754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sz="2800" b="0" dirty="0"/>
              <a:t>Ваш путь к успеху</a:t>
            </a:r>
          </a:p>
        </p:txBody>
      </p:sp>
      <p:sp>
        <p:nvSpPr>
          <p:cNvPr id="15" name="Овал 14">
            <a:extLst>
              <a:ext uri="{FF2B5EF4-FFF2-40B4-BE49-F238E27FC236}">
                <a16:creationId xmlns:a16="http://schemas.microsoft.com/office/drawing/2014/main" id="{39D19A2B-32CF-4D08-9532-19E0E8D0687F}"/>
              </a:ext>
            </a:extLst>
          </p:cNvPr>
          <p:cNvSpPr/>
          <p:nvPr userDrawn="1"/>
        </p:nvSpPr>
        <p:spPr>
          <a:xfrm>
            <a:off x="1086364" y="2331664"/>
            <a:ext cx="594208" cy="59420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48D3F54C-88AD-4193-AFA6-6F88CAC3F7A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28382" y="2540053"/>
            <a:ext cx="313035" cy="194848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C53FEBFB-EDBE-4698-BC85-F289A32F5B09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226938" y="2490108"/>
            <a:ext cx="246075" cy="262211"/>
          </a:xfrm>
          <a:prstGeom prst="rect">
            <a:avLst/>
          </a:prstGeom>
        </p:spPr>
      </p:pic>
      <p:sp>
        <p:nvSpPr>
          <p:cNvPr id="18" name="Овал 17">
            <a:extLst>
              <a:ext uri="{FF2B5EF4-FFF2-40B4-BE49-F238E27FC236}">
                <a16:creationId xmlns:a16="http://schemas.microsoft.com/office/drawing/2014/main" id="{48E9CD85-0FA5-4C89-8C14-1A2EDABBDE8C}"/>
              </a:ext>
            </a:extLst>
          </p:cNvPr>
          <p:cNvSpPr/>
          <p:nvPr userDrawn="1"/>
        </p:nvSpPr>
        <p:spPr>
          <a:xfrm>
            <a:off x="5052872" y="2331664"/>
            <a:ext cx="594208" cy="59420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Объект 2">
            <a:extLst>
              <a:ext uri="{FF2B5EF4-FFF2-40B4-BE49-F238E27FC236}">
                <a16:creationId xmlns:a16="http://schemas.microsoft.com/office/drawing/2014/main" id="{A0FE37F1-BE4F-47A6-A981-96569F2D2FEC}"/>
              </a:ext>
            </a:extLst>
          </p:cNvPr>
          <p:cNvSpPr txBox="1">
            <a:spLocks/>
          </p:cNvSpPr>
          <p:nvPr userDrawn="1"/>
        </p:nvSpPr>
        <p:spPr>
          <a:xfrm>
            <a:off x="5718895" y="2331664"/>
            <a:ext cx="2967904" cy="9817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00" b="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ru-RU" altLang="ru-RU" sz="2400" dirty="0">
                <a:solidFill>
                  <a:schemeClr val="accent6">
                    <a:lumMod val="50000"/>
                  </a:schemeClr>
                </a:solidFill>
              </a:rPr>
              <a:t>+7 (495) 232-32-16</a:t>
            </a:r>
          </a:p>
          <a:p>
            <a:endParaRPr lang="ru-RU" sz="2800" dirty="0"/>
          </a:p>
        </p:txBody>
      </p:sp>
      <p:sp>
        <p:nvSpPr>
          <p:cNvPr id="11" name="Объект 2">
            <a:extLst>
              <a:ext uri="{FF2B5EF4-FFF2-40B4-BE49-F238E27FC236}">
                <a16:creationId xmlns:a16="http://schemas.microsoft.com/office/drawing/2014/main" id="{1D0B2BD3-DF30-4577-B49D-A455EF3F75D3}"/>
              </a:ext>
            </a:extLst>
          </p:cNvPr>
          <p:cNvSpPr txBox="1">
            <a:spLocks/>
          </p:cNvSpPr>
          <p:nvPr userDrawn="1"/>
        </p:nvSpPr>
        <p:spPr>
          <a:xfrm>
            <a:off x="1763321" y="2331664"/>
            <a:ext cx="2967904" cy="9817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00" b="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en-US" altLang="ru-RU" sz="2400" dirty="0">
                <a:solidFill>
                  <a:schemeClr val="accent6">
                    <a:lumMod val="50000"/>
                  </a:schemeClr>
                </a:solidFill>
              </a:rPr>
              <a:t>info@specialist.ru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23292361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09AA9130-CF1C-4B8A-B848-1CBEBE582622}"/>
              </a:ext>
            </a:extLst>
          </p:cNvPr>
          <p:cNvSpPr txBox="1">
            <a:spLocks/>
          </p:cNvSpPr>
          <p:nvPr userDrawn="1"/>
        </p:nvSpPr>
        <p:spPr>
          <a:xfrm>
            <a:off x="620120" y="1362864"/>
            <a:ext cx="9371848" cy="175202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accent2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sz="2800" b="0" dirty="0">
                <a:solidFill>
                  <a:schemeClr val="accent6">
                    <a:lumMod val="5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«Битрикс24 — администрирование: CRM, коробочная версия, бизнес-процессы»</a:t>
            </a:r>
          </a:p>
        </p:txBody>
      </p:sp>
      <p:sp>
        <p:nvSpPr>
          <p:cNvPr id="17" name="Объект 3">
            <a:extLst>
              <a:ext uri="{FF2B5EF4-FFF2-40B4-BE49-F238E27FC236}">
                <a16:creationId xmlns:a16="http://schemas.microsoft.com/office/drawing/2014/main" id="{3A79C625-6CD7-4D01-BAF0-81D1A8479B09}"/>
              </a:ext>
            </a:extLst>
          </p:cNvPr>
          <p:cNvSpPr txBox="1">
            <a:spLocks/>
          </p:cNvSpPr>
          <p:nvPr userDrawn="1"/>
        </p:nvSpPr>
        <p:spPr>
          <a:xfrm>
            <a:off x="620121" y="2472572"/>
            <a:ext cx="9371848" cy="2047181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  <a:spcBef>
                <a:spcPts val="600"/>
              </a:spcBef>
              <a:buSzPct val="130000"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ru-RU" sz="2000" b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Как администрировать Битрикс24?</a:t>
            </a:r>
          </a:p>
          <a:p>
            <a:pPr>
              <a:lnSpc>
                <a:spcPct val="130000"/>
              </a:lnSpc>
              <a:spcBef>
                <a:spcPts val="600"/>
              </a:spcBef>
              <a:buSzPct val="130000"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ru-RU" sz="2000" b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Как администрировать модули Битрикс24?</a:t>
            </a:r>
          </a:p>
          <a:p>
            <a:pPr>
              <a:lnSpc>
                <a:spcPct val="130000"/>
              </a:lnSpc>
              <a:spcBef>
                <a:spcPts val="600"/>
              </a:spcBef>
              <a:buSzPct val="130000"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ru-RU" sz="2000" b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Как установить коробочную версию Битрикс24?</a:t>
            </a:r>
          </a:p>
          <a:p>
            <a:pPr>
              <a:lnSpc>
                <a:spcPct val="130000"/>
              </a:lnSpc>
              <a:spcBef>
                <a:spcPts val="600"/>
              </a:spcBef>
              <a:buSzPct val="130000"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ru-RU" sz="2000" b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Как работать с бизнес-процессами Битрикс24?</a:t>
            </a:r>
          </a:p>
          <a:p>
            <a:pPr marL="0" indent="0">
              <a:lnSpc>
                <a:spcPct val="130000"/>
              </a:lnSpc>
              <a:buNone/>
            </a:pPr>
            <a:endParaRPr lang="ru-RU" sz="2000" b="0" dirty="0"/>
          </a:p>
        </p:txBody>
      </p:sp>
      <p:sp>
        <p:nvSpPr>
          <p:cNvPr id="18" name="Заголовок 1">
            <a:extLst>
              <a:ext uri="{FF2B5EF4-FFF2-40B4-BE49-F238E27FC236}">
                <a16:creationId xmlns:a16="http://schemas.microsoft.com/office/drawing/2014/main" id="{FEC5562A-88BE-4F02-9754-38D21B23B7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469564"/>
            <a:ext cx="9062089" cy="78411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ru-RU" sz="3000" dirty="0">
                <a:latin typeface="Open Sans" pitchFamily="2" charset="0"/>
                <a:ea typeface="Open Sans" pitchFamily="2" charset="0"/>
                <a:cs typeface="Open Sans" pitchFamily="2" charset="0"/>
              </a:rPr>
              <a:t>Описание курса</a:t>
            </a:r>
          </a:p>
        </p:txBody>
      </p:sp>
      <p:sp>
        <p:nvSpPr>
          <p:cNvPr id="19" name="Прямоугольник: скругленные углы 18">
            <a:extLst>
              <a:ext uri="{FF2B5EF4-FFF2-40B4-BE49-F238E27FC236}">
                <a16:creationId xmlns:a16="http://schemas.microsoft.com/office/drawing/2014/main" id="{57E9A7DB-01F5-48C2-9C51-CFB005267715}"/>
              </a:ext>
            </a:extLst>
          </p:cNvPr>
          <p:cNvSpPr/>
          <p:nvPr userDrawn="1"/>
        </p:nvSpPr>
        <p:spPr>
          <a:xfrm>
            <a:off x="758390" y="4708362"/>
            <a:ext cx="9233578" cy="1900009"/>
          </a:xfrm>
          <a:prstGeom prst="roundRect">
            <a:avLst/>
          </a:prstGeom>
          <a:noFill/>
          <a:ln>
            <a:solidFill>
              <a:srgbClr val="175A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ADE86E1A-DA15-452A-92E5-D6AC93181C05}"/>
              </a:ext>
            </a:extLst>
          </p:cNvPr>
          <p:cNvSpPr/>
          <p:nvPr userDrawn="1"/>
        </p:nvSpPr>
        <p:spPr>
          <a:xfrm>
            <a:off x="2297178" y="4892907"/>
            <a:ext cx="7632480" cy="14997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ru-RU" dirty="0">
                <a:latin typeface="Open Sans" pitchFamily="2" charset="0"/>
                <a:ea typeface="Open Sans" pitchFamily="2" charset="0"/>
                <a:cs typeface="Open Sans" pitchFamily="2" charset="0"/>
              </a:rPr>
              <a:t>На эти и множество других вопросов слушатель получит ответ. Полученные навыки и знания востребованы во </a:t>
            </a:r>
            <a:r>
              <a:rPr lang="ru-RU" b="1" dirty="0">
                <a:latin typeface="Open Sans" pitchFamily="2" charset="0"/>
                <a:ea typeface="Open Sans" pitchFamily="2" charset="0"/>
                <a:cs typeface="Open Sans" pitchFamily="2" charset="0"/>
              </a:rPr>
              <a:t>множестве компаний</a:t>
            </a:r>
            <a:r>
              <a:rPr lang="ru-RU" dirty="0">
                <a:latin typeface="Open Sans" pitchFamily="2" charset="0"/>
                <a:ea typeface="Open Sans" pitchFamily="2" charset="0"/>
                <a:cs typeface="Open Sans" pitchFamily="2" charset="0"/>
              </a:rPr>
              <a:t> уже внедривших Битрикс24 или только рассматривающих его.</a:t>
            </a:r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7D2E8F31-1190-4879-B089-F06AA964572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2585" y="5137834"/>
            <a:ext cx="1053964" cy="1053964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B13ABD1D-A3C5-44E6-BCCC-AAAE9E9F964D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880644" y="3169147"/>
            <a:ext cx="2018211" cy="2010791"/>
          </a:xfrm>
          <a:prstGeom prst="rect">
            <a:avLst/>
          </a:prstGeom>
        </p:spPr>
      </p:pic>
      <p:sp>
        <p:nvSpPr>
          <p:cNvPr id="23" name="Заголовок 1">
            <a:extLst>
              <a:ext uri="{FF2B5EF4-FFF2-40B4-BE49-F238E27FC236}">
                <a16:creationId xmlns:a16="http://schemas.microsoft.com/office/drawing/2014/main" id="{B82C14F4-2332-482E-B3B9-D47047F3BAE9}"/>
              </a:ext>
            </a:extLst>
          </p:cNvPr>
          <p:cNvSpPr txBox="1">
            <a:spLocks/>
          </p:cNvSpPr>
          <p:nvPr userDrawn="1"/>
        </p:nvSpPr>
        <p:spPr>
          <a:xfrm>
            <a:off x="9985736" y="4306338"/>
            <a:ext cx="1834738" cy="60240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accent2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ru-RU" sz="1500" b="0" dirty="0">
                <a:solidFill>
                  <a:schemeClr val="accent6">
                    <a:lumMod val="50000"/>
                  </a:schemeClr>
                </a:solidFill>
              </a:rPr>
              <a:t>Длительность:</a:t>
            </a:r>
          </a:p>
          <a:p>
            <a:pPr algn="ctr"/>
            <a:r>
              <a:rPr lang="en-US" sz="1500" dirty="0">
                <a:solidFill>
                  <a:schemeClr val="accent6">
                    <a:lumMod val="50000"/>
                  </a:schemeClr>
                </a:solidFill>
              </a:rPr>
              <a:t>45 </a:t>
            </a:r>
            <a:r>
              <a:rPr lang="ru-RU" sz="1500" dirty="0" err="1">
                <a:solidFill>
                  <a:schemeClr val="accent6">
                    <a:lumMod val="50000"/>
                  </a:schemeClr>
                </a:solidFill>
              </a:rPr>
              <a:t>ак.ч</a:t>
            </a:r>
            <a:r>
              <a:rPr lang="ru-RU" sz="1500" dirty="0">
                <a:solidFill>
                  <a:schemeClr val="accent6">
                    <a:lumMod val="50000"/>
                  </a:schemeClr>
                </a:solidFill>
              </a:rPr>
              <a:t>.</a:t>
            </a:r>
            <a:endParaRPr 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C7890921-FFE3-415B-91EA-0AC41DDF0749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516810" y="3404622"/>
            <a:ext cx="795628" cy="795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4250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писание курс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Заголовок 1">
            <a:extLst>
              <a:ext uri="{FF2B5EF4-FFF2-40B4-BE49-F238E27FC236}">
                <a16:creationId xmlns:a16="http://schemas.microsoft.com/office/drawing/2014/main" id="{ED4CB9D8-E883-4067-84F5-E497D0F5CD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5" y="379778"/>
            <a:ext cx="8596668" cy="11037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ru-RU" sz="3000" dirty="0">
                <a:latin typeface="Open Sans" pitchFamily="2" charset="0"/>
                <a:ea typeface="Open Sans" pitchFamily="2" charset="0"/>
                <a:cs typeface="Open Sans" pitchFamily="2" charset="0"/>
              </a:rPr>
              <a:t>Описание курса</a:t>
            </a:r>
          </a:p>
        </p:txBody>
      </p:sp>
      <p:sp>
        <p:nvSpPr>
          <p:cNvPr id="15" name="Текст 2">
            <a:extLst>
              <a:ext uri="{FF2B5EF4-FFF2-40B4-BE49-F238E27FC236}">
                <a16:creationId xmlns:a16="http://schemas.microsoft.com/office/drawing/2014/main" id="{1274A601-4A03-41F1-9C27-9E15FA3A1AC0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677335" y="1104652"/>
            <a:ext cx="9076265" cy="7626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FontTx/>
              <a:buNone/>
              <a:defRPr/>
            </a:lvl1pPr>
          </a:lstStyle>
          <a:p>
            <a:r>
              <a:rPr lang="ru-RU" b="0" dirty="0">
                <a:solidFill>
                  <a:schemeClr val="accent6">
                    <a:lumMod val="5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Цель курса: получение экспертных знаний по Битрикс24 для дальнейшего администрирования системы и бизнес-инструментов.</a:t>
            </a:r>
          </a:p>
        </p:txBody>
      </p:sp>
      <p:sp>
        <p:nvSpPr>
          <p:cNvPr id="16" name="Объект 3">
            <a:extLst>
              <a:ext uri="{FF2B5EF4-FFF2-40B4-BE49-F238E27FC236}">
                <a16:creationId xmlns:a16="http://schemas.microsoft.com/office/drawing/2014/main" id="{C24206D2-05C5-411C-A9FE-4E01EEB88499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77333" y="1789279"/>
            <a:ext cx="8862451" cy="3411721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200" dirty="0">
                <a:solidFill>
                  <a:schemeClr val="accent1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Задачи курса:</a:t>
            </a:r>
          </a:p>
          <a:p>
            <a:pPr>
              <a:buSzPct val="130000"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ru-RU" sz="1600" b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Битрикс24 – один из самых востребованных на сегодня наборов бизнес-инструментов. Он объединяет в себе современную </a:t>
            </a:r>
            <a:r>
              <a:rPr lang="en-US" sz="1600" b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CRM</a:t>
            </a:r>
            <a:r>
              <a:rPr lang="ru-RU" sz="1600" b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+маркетинг, </a:t>
            </a:r>
            <a:r>
              <a:rPr lang="en-US" sz="1600" b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BPM</a:t>
            </a:r>
            <a:r>
              <a:rPr lang="ru-RU" sz="1600" b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 с широкими возможностями для автоматизации и множество других актуальных инструментов.</a:t>
            </a:r>
          </a:p>
          <a:p>
            <a:pPr>
              <a:buSzPct val="130000"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ru-RU" sz="1600" b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Курс дает знания и навыки, необходимые для понимания принципов администрирования системы. Рассматриваются облачная и коробочная версии продукта.</a:t>
            </a:r>
          </a:p>
          <a:p>
            <a:pPr>
              <a:buSzPct val="130000"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ru-RU" sz="1600" b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Практикум курса представляет собой цикл последовательно выполняемых лабораторных работ по каждому из модулей</a:t>
            </a: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809F476E-2D5A-4C98-9700-44A6B88632C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880644" y="3169147"/>
            <a:ext cx="2018211" cy="2010791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89B26940-BA30-4C4A-98FD-A42AC05E4CCA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450287" y="3493422"/>
            <a:ext cx="862151" cy="714575"/>
          </a:xfrm>
          <a:prstGeom prst="rect">
            <a:avLst/>
          </a:prstGeom>
        </p:spPr>
      </p:pic>
      <p:sp>
        <p:nvSpPr>
          <p:cNvPr id="19" name="Заголовок 1">
            <a:extLst>
              <a:ext uri="{FF2B5EF4-FFF2-40B4-BE49-F238E27FC236}">
                <a16:creationId xmlns:a16="http://schemas.microsoft.com/office/drawing/2014/main" id="{151291FC-8201-4BB5-9551-C383201CFBAD}"/>
              </a:ext>
            </a:extLst>
          </p:cNvPr>
          <p:cNvSpPr txBox="1">
            <a:spLocks/>
          </p:cNvSpPr>
          <p:nvPr userDrawn="1"/>
        </p:nvSpPr>
        <p:spPr>
          <a:xfrm>
            <a:off x="9985736" y="4306338"/>
            <a:ext cx="1834738" cy="60240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accent2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ru-RU" sz="1500" b="0" dirty="0">
                <a:solidFill>
                  <a:schemeClr val="accent6">
                    <a:lumMod val="50000"/>
                  </a:schemeClr>
                </a:solidFill>
              </a:rPr>
              <a:t>Курс</a:t>
            </a:r>
          </a:p>
          <a:p>
            <a:pPr algn="ctr"/>
            <a:r>
              <a:rPr lang="ru-RU" sz="1500" dirty="0" err="1">
                <a:solidFill>
                  <a:schemeClr val="accent6">
                    <a:lumMod val="50000"/>
                  </a:schemeClr>
                </a:solidFill>
              </a:rPr>
              <a:t>Битрикс</a:t>
            </a:r>
            <a:r>
              <a:rPr lang="ru-RU" sz="1500" dirty="0">
                <a:solidFill>
                  <a:schemeClr val="accent6">
                    <a:lumMod val="50000"/>
                  </a:schemeClr>
                </a:solidFill>
              </a:rPr>
              <a:t> 24</a:t>
            </a:r>
            <a:endParaRPr 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93CFC8D4-EB75-4C57-950F-15F16961D369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47002" y="4972240"/>
            <a:ext cx="8092197" cy="1984055"/>
          </a:xfrm>
          <a:prstGeom prst="rect">
            <a:avLst/>
          </a:prstGeom>
        </p:spPr>
      </p:pic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24B48005-F054-4038-A613-2B84303E3B0B}"/>
              </a:ext>
            </a:extLst>
          </p:cNvPr>
          <p:cNvSpPr/>
          <p:nvPr userDrawn="1"/>
        </p:nvSpPr>
        <p:spPr>
          <a:xfrm>
            <a:off x="907034" y="5258284"/>
            <a:ext cx="1457450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1500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Совпала 1 </a:t>
            </a:r>
            <a:endParaRPr lang="en-US" sz="1500" dirty="0">
              <a:solidFill>
                <a:schemeClr val="bg1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algn="ctr"/>
            <a:r>
              <a:rPr lang="ru-RU" sz="1500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последняя </a:t>
            </a:r>
            <a:endParaRPr lang="en-US" sz="1500" dirty="0">
              <a:solidFill>
                <a:schemeClr val="bg1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algn="ctr"/>
            <a:r>
              <a:rPr lang="ru-RU" sz="1500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цифра –</a:t>
            </a:r>
            <a:br>
              <a:rPr lang="ru-RU" sz="1500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</a:br>
            <a:r>
              <a:rPr lang="ru-RU" sz="1500" b="1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скидка +15%</a:t>
            </a:r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2DFC7A81-2CDD-499C-90C2-D9961D81A4AE}"/>
              </a:ext>
            </a:extLst>
          </p:cNvPr>
          <p:cNvSpPr/>
          <p:nvPr userDrawn="1"/>
        </p:nvSpPr>
        <p:spPr>
          <a:xfrm>
            <a:off x="3027572" y="5258284"/>
            <a:ext cx="1457450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Совпали 2</a:t>
            </a:r>
            <a:endParaRPr lang="en-US" sz="1500" dirty="0">
              <a:solidFill>
                <a:schemeClr val="tx1">
                  <a:lumMod val="85000"/>
                  <a:lumOff val="1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algn="ctr"/>
            <a:r>
              <a:rPr lang="ru-RU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последних </a:t>
            </a:r>
            <a:endParaRPr lang="en-US" sz="1500" dirty="0">
              <a:solidFill>
                <a:schemeClr val="tx1">
                  <a:lumMod val="85000"/>
                  <a:lumOff val="1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algn="ctr"/>
            <a:r>
              <a:rPr lang="ru-RU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цифры –</a:t>
            </a:r>
            <a:br>
              <a:rPr lang="ru-RU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</a:br>
            <a:r>
              <a:rPr lang="ru-RU" sz="1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скидка +20%</a:t>
            </a:r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69A90117-0F25-44A0-84CD-E90E07614B8B}"/>
              </a:ext>
            </a:extLst>
          </p:cNvPr>
          <p:cNvSpPr/>
          <p:nvPr userDrawn="1"/>
        </p:nvSpPr>
        <p:spPr>
          <a:xfrm>
            <a:off x="5108558" y="5258284"/>
            <a:ext cx="1457450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1500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Совпали 3</a:t>
            </a:r>
            <a:endParaRPr lang="en-US" sz="1500" dirty="0">
              <a:solidFill>
                <a:schemeClr val="bg1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algn="ctr"/>
            <a:r>
              <a:rPr lang="ru-RU" sz="1500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последних </a:t>
            </a:r>
            <a:endParaRPr lang="en-US" sz="1500" dirty="0">
              <a:solidFill>
                <a:schemeClr val="bg1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algn="ctr"/>
            <a:r>
              <a:rPr lang="ru-RU" sz="1500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цифры –</a:t>
            </a:r>
            <a:br>
              <a:rPr lang="ru-RU" sz="1500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</a:br>
            <a:r>
              <a:rPr lang="ru-RU" sz="1500" b="1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скидка +25%</a:t>
            </a:r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27FE5FB8-FCB6-467B-9AF7-6D54E06848AC}"/>
              </a:ext>
            </a:extLst>
          </p:cNvPr>
          <p:cNvSpPr/>
          <p:nvPr userDrawn="1"/>
        </p:nvSpPr>
        <p:spPr>
          <a:xfrm>
            <a:off x="7189544" y="5258283"/>
            <a:ext cx="1457450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Совпали 4</a:t>
            </a:r>
            <a:endParaRPr lang="en-US" sz="1500" dirty="0">
              <a:solidFill>
                <a:schemeClr val="tx1">
                  <a:lumMod val="85000"/>
                  <a:lumOff val="1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algn="ctr"/>
            <a:r>
              <a:rPr lang="ru-RU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последних </a:t>
            </a:r>
            <a:endParaRPr lang="en-US" sz="1500" dirty="0">
              <a:solidFill>
                <a:schemeClr val="tx1">
                  <a:lumMod val="85000"/>
                  <a:lumOff val="1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algn="ctr"/>
            <a:r>
              <a:rPr lang="ru-RU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цифры –</a:t>
            </a:r>
            <a:br>
              <a:rPr lang="ru-RU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</a:br>
            <a:r>
              <a:rPr lang="ru-RU" sz="1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скидка +30%</a:t>
            </a:r>
          </a:p>
        </p:txBody>
      </p:sp>
    </p:spTree>
    <p:extLst>
      <p:ext uri="{BB962C8B-B14F-4D97-AF65-F5344CB8AC3E}">
        <p14:creationId xmlns:p14="http://schemas.microsoft.com/office/powerpoint/2010/main" val="22115838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писание курса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67AF9A73-8A28-47CE-8FED-8753850FC00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50561" y="2633681"/>
            <a:ext cx="3028541" cy="3166202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CF913A0D-4F96-4920-AC5D-5D6D7F610F5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18720" y="2699659"/>
            <a:ext cx="2932166" cy="3071108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256B5C45-BE33-4766-80BA-BF46CCC99A03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7334" y="2767895"/>
            <a:ext cx="3020868" cy="3166202"/>
          </a:xfrm>
          <a:prstGeom prst="rect">
            <a:avLst/>
          </a:prstGeom>
        </p:spPr>
      </p:pic>
      <p:sp>
        <p:nvSpPr>
          <p:cNvPr id="27" name="Объект 3">
            <a:extLst>
              <a:ext uri="{FF2B5EF4-FFF2-40B4-BE49-F238E27FC236}">
                <a16:creationId xmlns:a16="http://schemas.microsoft.com/office/drawing/2014/main" id="{0DC38EB0-C37A-49D3-8ED4-96497DD59A9F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77334" y="1878322"/>
            <a:ext cx="8862451" cy="54273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200" dirty="0">
                <a:solidFill>
                  <a:schemeClr val="accent1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Задачи курса:</a:t>
            </a:r>
          </a:p>
        </p:txBody>
      </p:sp>
      <p:sp>
        <p:nvSpPr>
          <p:cNvPr id="28" name="Объект 3">
            <a:extLst>
              <a:ext uri="{FF2B5EF4-FFF2-40B4-BE49-F238E27FC236}">
                <a16:creationId xmlns:a16="http://schemas.microsoft.com/office/drawing/2014/main" id="{7BEE5FFE-4645-4636-9094-90CA4BB8920D}"/>
              </a:ext>
            </a:extLst>
          </p:cNvPr>
          <p:cNvSpPr txBox="1">
            <a:spLocks/>
          </p:cNvSpPr>
          <p:nvPr userDrawn="1"/>
        </p:nvSpPr>
        <p:spPr>
          <a:xfrm>
            <a:off x="1612898" y="3525974"/>
            <a:ext cx="2085304" cy="16500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SzPct val="130000"/>
              <a:buNone/>
            </a:pPr>
            <a:r>
              <a:rPr lang="ru-RU" sz="1050" dirty="0">
                <a:latin typeface="Open Sans" pitchFamily="2" charset="0"/>
                <a:ea typeface="Open Sans" pitchFamily="2" charset="0"/>
                <a:cs typeface="Open Sans" pitchFamily="2" charset="0"/>
              </a:rPr>
              <a:t>Битрикс24 </a:t>
            </a:r>
            <a:r>
              <a:rPr lang="ru-RU" sz="1050" b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– один из самых востребованных на сегодня наборов бизнес-инструментов. Он объединяет в себе современную </a:t>
            </a:r>
            <a:r>
              <a:rPr lang="en-US" sz="1050" b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CRM</a:t>
            </a:r>
            <a:r>
              <a:rPr lang="ru-RU" sz="1050" b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+маркетинг</a:t>
            </a:r>
          </a:p>
        </p:txBody>
      </p:sp>
      <p:sp>
        <p:nvSpPr>
          <p:cNvPr id="29" name="Объект 3">
            <a:extLst>
              <a:ext uri="{FF2B5EF4-FFF2-40B4-BE49-F238E27FC236}">
                <a16:creationId xmlns:a16="http://schemas.microsoft.com/office/drawing/2014/main" id="{AA3DC84B-1467-43D8-9FEE-7D5ABBCD8F46}"/>
              </a:ext>
            </a:extLst>
          </p:cNvPr>
          <p:cNvSpPr txBox="1">
            <a:spLocks/>
          </p:cNvSpPr>
          <p:nvPr userDrawn="1"/>
        </p:nvSpPr>
        <p:spPr>
          <a:xfrm>
            <a:off x="8463671" y="3525974"/>
            <a:ext cx="2204329" cy="18561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SzPct val="130000"/>
              <a:buNone/>
            </a:pPr>
            <a:r>
              <a:rPr lang="ru-RU" sz="1050" b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Курс дает </a:t>
            </a:r>
            <a:r>
              <a:rPr lang="ru-RU" sz="1050" dirty="0">
                <a:latin typeface="Open Sans" pitchFamily="2" charset="0"/>
                <a:ea typeface="Open Sans" pitchFamily="2" charset="0"/>
                <a:cs typeface="Open Sans" pitchFamily="2" charset="0"/>
              </a:rPr>
              <a:t>знания и навыки</a:t>
            </a:r>
            <a:r>
              <a:rPr lang="ru-RU" sz="1050" b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, необходимые для понимания принципов администрирования системы. Рассматриваются облачная и коробочная версии продукта</a:t>
            </a:r>
          </a:p>
        </p:txBody>
      </p:sp>
      <p:sp>
        <p:nvSpPr>
          <p:cNvPr id="30" name="Объект 3">
            <a:extLst>
              <a:ext uri="{FF2B5EF4-FFF2-40B4-BE49-F238E27FC236}">
                <a16:creationId xmlns:a16="http://schemas.microsoft.com/office/drawing/2014/main" id="{0449CD7E-4FCD-44CC-9A5C-06EF02683DAD}"/>
              </a:ext>
            </a:extLst>
          </p:cNvPr>
          <p:cNvSpPr txBox="1">
            <a:spLocks/>
          </p:cNvSpPr>
          <p:nvPr userDrawn="1"/>
        </p:nvSpPr>
        <p:spPr>
          <a:xfrm>
            <a:off x="5128686" y="3453835"/>
            <a:ext cx="1820754" cy="16767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SzPct val="130000"/>
              <a:buNone/>
            </a:pPr>
            <a:r>
              <a:rPr lang="ru-RU" sz="1050" b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Практикум курса представляет собой цикл последовательно выполняемых </a:t>
            </a:r>
            <a:r>
              <a:rPr lang="ru-RU" sz="1050" dirty="0">
                <a:latin typeface="Open Sans" pitchFamily="2" charset="0"/>
                <a:ea typeface="Open Sans" pitchFamily="2" charset="0"/>
                <a:cs typeface="Open Sans" pitchFamily="2" charset="0"/>
              </a:rPr>
              <a:t>лабораторных работ </a:t>
            </a:r>
            <a:r>
              <a:rPr lang="ru-RU" sz="1050" b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по каждому из модулей</a:t>
            </a:r>
          </a:p>
        </p:txBody>
      </p:sp>
      <p:sp>
        <p:nvSpPr>
          <p:cNvPr id="31" name="Заголовок 1">
            <a:extLst>
              <a:ext uri="{FF2B5EF4-FFF2-40B4-BE49-F238E27FC236}">
                <a16:creationId xmlns:a16="http://schemas.microsoft.com/office/drawing/2014/main" id="{253CB30A-850B-46E0-9B72-409F2FE5C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5" y="379778"/>
            <a:ext cx="8596668" cy="110376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ru-RU" sz="3000" dirty="0">
                <a:latin typeface="Open Sans" pitchFamily="2" charset="0"/>
                <a:ea typeface="Open Sans" pitchFamily="2" charset="0"/>
                <a:cs typeface="Open Sans" pitchFamily="2" charset="0"/>
              </a:rPr>
              <a:t>Описание курса</a:t>
            </a:r>
          </a:p>
        </p:txBody>
      </p:sp>
    </p:spTree>
    <p:extLst>
      <p:ext uri="{BB962C8B-B14F-4D97-AF65-F5344CB8AC3E}">
        <p14:creationId xmlns:p14="http://schemas.microsoft.com/office/powerpoint/2010/main" val="351057331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рудоустройств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35B51A3E-7554-4654-9C31-6F1878FCB32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25281" y="1888855"/>
            <a:ext cx="4282579" cy="3740119"/>
          </a:xfrm>
          <a:prstGeom prst="rect">
            <a:avLst/>
          </a:prstGeom>
        </p:spPr>
      </p:pic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B890CC67-3F2E-42B3-B503-5162DB81C2D2}"/>
              </a:ext>
            </a:extLst>
          </p:cNvPr>
          <p:cNvSpPr/>
          <p:nvPr userDrawn="1"/>
        </p:nvSpPr>
        <p:spPr>
          <a:xfrm>
            <a:off x="6826575" y="2247296"/>
            <a:ext cx="219740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Совпала 1 последняя </a:t>
            </a:r>
            <a:endParaRPr lang="en-US" sz="1100" dirty="0">
              <a:solidFill>
                <a:schemeClr val="tx1">
                  <a:lumMod val="85000"/>
                  <a:lumOff val="1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r>
              <a:rPr lang="ru-RU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цифра – </a:t>
            </a:r>
            <a:r>
              <a:rPr lang="ru-RU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скидка +15%</a:t>
            </a: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1E99BC96-C759-43DB-A0F4-ED66CB929F1F}"/>
              </a:ext>
            </a:extLst>
          </p:cNvPr>
          <p:cNvSpPr/>
          <p:nvPr userDrawn="1"/>
        </p:nvSpPr>
        <p:spPr>
          <a:xfrm>
            <a:off x="6809157" y="1734966"/>
            <a:ext cx="219740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Позиция 1</a:t>
            </a: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E3AE3B82-7498-4410-B767-3A2718DB358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84779" y="2073060"/>
            <a:ext cx="115117" cy="115117"/>
          </a:xfrm>
          <a:prstGeom prst="rect">
            <a:avLst/>
          </a:prstGeom>
        </p:spPr>
      </p:pic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C950F127-BC63-46A2-AFF2-4F940ED91674}"/>
              </a:ext>
            </a:extLst>
          </p:cNvPr>
          <p:cNvSpPr/>
          <p:nvPr userDrawn="1"/>
        </p:nvSpPr>
        <p:spPr>
          <a:xfrm>
            <a:off x="8122064" y="5399004"/>
            <a:ext cx="219740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Совпала 1 последняя </a:t>
            </a:r>
            <a:endParaRPr lang="en-US" sz="1100" dirty="0">
              <a:solidFill>
                <a:schemeClr val="tx1">
                  <a:lumMod val="85000"/>
                  <a:lumOff val="1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r>
              <a:rPr lang="ru-RU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цифра – </a:t>
            </a:r>
            <a:r>
              <a:rPr lang="ru-RU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скидка +15%</a:t>
            </a: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16B6B89B-E941-45E4-9185-AE3ADCFBAC31}"/>
              </a:ext>
            </a:extLst>
          </p:cNvPr>
          <p:cNvSpPr/>
          <p:nvPr userDrawn="1"/>
        </p:nvSpPr>
        <p:spPr>
          <a:xfrm>
            <a:off x="8104646" y="4886674"/>
            <a:ext cx="219740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Позиция 1</a:t>
            </a: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7645B51F-9443-498B-8287-2533FE9E8709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180268" y="5224768"/>
            <a:ext cx="115117" cy="115117"/>
          </a:xfrm>
          <a:prstGeom prst="rect">
            <a:avLst/>
          </a:prstGeom>
        </p:spPr>
      </p:pic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0EDA233E-10AC-454D-8B98-18CBAACAAF3E}"/>
              </a:ext>
            </a:extLst>
          </p:cNvPr>
          <p:cNvSpPr/>
          <p:nvPr userDrawn="1"/>
        </p:nvSpPr>
        <p:spPr>
          <a:xfrm>
            <a:off x="1239798" y="4419290"/>
            <a:ext cx="219740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ru-RU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Совпала 1 последняя </a:t>
            </a:r>
            <a:endParaRPr lang="en-US" sz="1100" dirty="0">
              <a:solidFill>
                <a:schemeClr val="tx1">
                  <a:lumMod val="85000"/>
                  <a:lumOff val="1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algn="r"/>
            <a:r>
              <a:rPr lang="ru-RU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цифра – </a:t>
            </a:r>
            <a:r>
              <a:rPr lang="ru-RU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скидка +15%</a:t>
            </a: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8AC49D93-1AE7-45A2-B47D-DE1E58B6C294}"/>
              </a:ext>
            </a:extLst>
          </p:cNvPr>
          <p:cNvSpPr/>
          <p:nvPr userDrawn="1"/>
        </p:nvSpPr>
        <p:spPr>
          <a:xfrm>
            <a:off x="1222380" y="3906960"/>
            <a:ext cx="219740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ru-RU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Позиция 1</a:t>
            </a:r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AD8195D5-486E-4994-8B97-5AA93F1F1712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211629" y="4245054"/>
            <a:ext cx="115117" cy="115117"/>
          </a:xfrm>
          <a:prstGeom prst="rect">
            <a:avLst/>
          </a:prstGeom>
        </p:spPr>
      </p:pic>
      <p:sp>
        <p:nvSpPr>
          <p:cNvPr id="21" name="Заголовок 2">
            <a:extLst>
              <a:ext uri="{FF2B5EF4-FFF2-40B4-BE49-F238E27FC236}">
                <a16:creationId xmlns:a16="http://schemas.microsoft.com/office/drawing/2014/main" id="{E831F410-867A-4761-8B69-FBB40DE7C2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469564"/>
            <a:ext cx="9062089" cy="1252911"/>
          </a:xfrm>
          <a:prstGeom prst="rect">
            <a:avLst/>
          </a:prstGeom>
        </p:spPr>
        <p:txBody>
          <a:bodyPr/>
          <a:lstStyle>
            <a:lvl1pPr>
              <a:defRPr sz="3000">
                <a:solidFill>
                  <a:schemeClr val="accent2"/>
                </a:solidFill>
              </a:defRPr>
            </a:lvl1pPr>
          </a:lstStyle>
          <a:p>
            <a:r>
              <a:rPr lang="ru-RU" dirty="0"/>
              <a:t>Трудоустройство</a:t>
            </a:r>
          </a:p>
        </p:txBody>
      </p:sp>
    </p:spTree>
    <p:extLst>
      <p:ext uri="{BB962C8B-B14F-4D97-AF65-F5344CB8AC3E}">
        <p14:creationId xmlns:p14="http://schemas.microsoft.com/office/powerpoint/2010/main" val="7890054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рудоустройство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5A8F97B-75F3-488B-8F4F-360AE4720C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7314" y="4534401"/>
            <a:ext cx="3771572" cy="1739280"/>
          </a:xfrm>
          <a:prstGeom prst="rect">
            <a:avLst/>
          </a:prstGeom>
        </p:spPr>
      </p:pic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D8546810-89DE-4F56-AAAE-FCCDDEC4E85C}"/>
              </a:ext>
            </a:extLst>
          </p:cNvPr>
          <p:cNvSpPr/>
          <p:nvPr userDrawn="1"/>
        </p:nvSpPr>
        <p:spPr>
          <a:xfrm>
            <a:off x="735007" y="4499565"/>
            <a:ext cx="460164" cy="328264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1" name="Прямоугольник: скругленные углы 10">
            <a:extLst>
              <a:ext uri="{FF2B5EF4-FFF2-40B4-BE49-F238E27FC236}">
                <a16:creationId xmlns:a16="http://schemas.microsoft.com/office/drawing/2014/main" id="{99D16B03-F3B7-484B-A8CE-E319F9D503DD}"/>
              </a:ext>
            </a:extLst>
          </p:cNvPr>
          <p:cNvSpPr/>
          <p:nvPr userDrawn="1"/>
        </p:nvSpPr>
        <p:spPr>
          <a:xfrm>
            <a:off x="549359" y="1410189"/>
            <a:ext cx="3962036" cy="1817260"/>
          </a:xfrm>
          <a:prstGeom prst="roundRect">
            <a:avLst/>
          </a:prstGeom>
          <a:noFill/>
          <a:ln>
            <a:solidFill>
              <a:srgbClr val="175A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4062C1A-A449-4DF9-91EE-08B9286A8E18}"/>
              </a:ext>
            </a:extLst>
          </p:cNvPr>
          <p:cNvSpPr txBox="1"/>
          <p:nvPr userDrawn="1"/>
        </p:nvSpPr>
        <p:spPr>
          <a:xfrm>
            <a:off x="779416" y="1591625"/>
            <a:ext cx="346403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SzPct val="130000"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en-US" dirty="0"/>
              <a:t>Junior: </a:t>
            </a:r>
            <a:r>
              <a:rPr lang="ru-RU" dirty="0"/>
              <a:t>70-110 тыс. руб.</a:t>
            </a:r>
          </a:p>
          <a:p>
            <a:pPr marL="285750" indent="-285750">
              <a:buSzPct val="130000"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endParaRPr lang="ru-RU" dirty="0"/>
          </a:p>
          <a:p>
            <a:pPr marL="285750" indent="-285750">
              <a:buSzPct val="130000"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en-US" dirty="0"/>
              <a:t>Middle:</a:t>
            </a:r>
            <a:r>
              <a:rPr lang="ru-RU" dirty="0"/>
              <a:t> </a:t>
            </a:r>
            <a:r>
              <a:rPr lang="en-US" dirty="0"/>
              <a:t>1</a:t>
            </a:r>
            <a:r>
              <a:rPr lang="ru-RU" dirty="0"/>
              <a:t>2</a:t>
            </a:r>
            <a:r>
              <a:rPr lang="en-US" dirty="0"/>
              <a:t>0 – </a:t>
            </a:r>
            <a:r>
              <a:rPr lang="ru-RU" dirty="0"/>
              <a:t>16</a:t>
            </a:r>
            <a:r>
              <a:rPr lang="en-US" dirty="0"/>
              <a:t>0 </a:t>
            </a:r>
            <a:r>
              <a:rPr lang="ru-RU" dirty="0"/>
              <a:t>тыс. руб.</a:t>
            </a:r>
          </a:p>
          <a:p>
            <a:pPr>
              <a:buSzPct val="130000"/>
            </a:pPr>
            <a:endParaRPr lang="ru-RU" dirty="0"/>
          </a:p>
          <a:p>
            <a:pPr marL="285750" indent="-285750">
              <a:buSzPct val="130000"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en-US" dirty="0"/>
              <a:t>Senior: </a:t>
            </a:r>
            <a:r>
              <a:rPr lang="ru-RU" dirty="0"/>
              <a:t>170</a:t>
            </a:r>
            <a:r>
              <a:rPr lang="en-US" dirty="0"/>
              <a:t> – </a:t>
            </a:r>
            <a:r>
              <a:rPr lang="ru-RU" dirty="0"/>
              <a:t>230</a:t>
            </a:r>
            <a:r>
              <a:rPr lang="en-US" dirty="0"/>
              <a:t> </a:t>
            </a:r>
            <a:r>
              <a:rPr lang="ru-RU" dirty="0"/>
              <a:t>тыс. руб.</a:t>
            </a:r>
          </a:p>
        </p:txBody>
      </p:sp>
      <p:sp>
        <p:nvSpPr>
          <p:cNvPr id="14" name="Объект 3">
            <a:extLst>
              <a:ext uri="{FF2B5EF4-FFF2-40B4-BE49-F238E27FC236}">
                <a16:creationId xmlns:a16="http://schemas.microsoft.com/office/drawing/2014/main" id="{921A2080-38A3-4E3A-8F57-69DE3B00EF6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89070" y="4143975"/>
            <a:ext cx="460164" cy="262128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SzPct val="130000"/>
              <a:buNone/>
            </a:pPr>
            <a:r>
              <a:rPr lang="ru-RU" sz="1000" b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7</a:t>
            </a:r>
          </a:p>
          <a:p>
            <a:pPr marL="0" indent="0">
              <a:buSzPct val="130000"/>
              <a:buNone/>
            </a:pPr>
            <a:r>
              <a:rPr lang="ru-RU" sz="1000" b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6</a:t>
            </a:r>
          </a:p>
          <a:p>
            <a:pPr marL="0" indent="0">
              <a:buSzPct val="130000"/>
              <a:buNone/>
            </a:pPr>
            <a:r>
              <a:rPr lang="ru-RU" sz="1000" b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5</a:t>
            </a:r>
          </a:p>
          <a:p>
            <a:pPr marL="0" indent="0">
              <a:buSzPct val="130000"/>
              <a:buNone/>
            </a:pPr>
            <a:r>
              <a:rPr lang="ru-RU" sz="1000" b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4</a:t>
            </a:r>
          </a:p>
          <a:p>
            <a:pPr marL="0" indent="0">
              <a:buSzPct val="130000"/>
              <a:buNone/>
            </a:pPr>
            <a:r>
              <a:rPr lang="ru-RU" sz="1000" b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3</a:t>
            </a:r>
          </a:p>
          <a:p>
            <a:pPr marL="0" indent="0">
              <a:buSzPct val="130000"/>
              <a:buNone/>
            </a:pPr>
            <a:r>
              <a:rPr lang="ru-RU" sz="1000" b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2</a:t>
            </a:r>
          </a:p>
          <a:p>
            <a:pPr marL="0" indent="0">
              <a:buSzPct val="130000"/>
              <a:buNone/>
            </a:pPr>
            <a:r>
              <a:rPr lang="ru-RU" sz="1000" b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1</a:t>
            </a:r>
          </a:p>
          <a:p>
            <a:pPr marL="0" indent="0">
              <a:buSzPct val="130000"/>
              <a:buNone/>
            </a:pPr>
            <a:r>
              <a:rPr lang="ru-RU" sz="1000" b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0</a:t>
            </a:r>
          </a:p>
          <a:p>
            <a:pPr marL="0" indent="0">
              <a:buSzPct val="130000"/>
              <a:buNone/>
            </a:pPr>
            <a:endParaRPr lang="ru-RU" sz="1000" b="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5" name="Объект 3">
            <a:extLst>
              <a:ext uri="{FF2B5EF4-FFF2-40B4-BE49-F238E27FC236}">
                <a16:creationId xmlns:a16="http://schemas.microsoft.com/office/drawing/2014/main" id="{5273C866-682B-40A1-8747-79D28D82BB8E}"/>
              </a:ext>
            </a:extLst>
          </p:cNvPr>
          <p:cNvSpPr txBox="1">
            <a:spLocks/>
          </p:cNvSpPr>
          <p:nvPr userDrawn="1"/>
        </p:nvSpPr>
        <p:spPr>
          <a:xfrm>
            <a:off x="767977" y="4538974"/>
            <a:ext cx="460164" cy="4109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SzPct val="130000"/>
              <a:buFont typeface="Wingdings 3" charset="2"/>
              <a:buNone/>
            </a:pPr>
            <a:r>
              <a:rPr lang="ru-RU" sz="1000" b="0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200</a:t>
            </a:r>
          </a:p>
          <a:p>
            <a:pPr marL="0" indent="0">
              <a:buSzPct val="130000"/>
              <a:buFont typeface="Wingdings 3" charset="2"/>
              <a:buNone/>
            </a:pPr>
            <a:endParaRPr lang="ru-RU" sz="1000" b="0" dirty="0">
              <a:solidFill>
                <a:schemeClr val="bg1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6" name="Прямоугольник: скругленные углы 15">
            <a:extLst>
              <a:ext uri="{FF2B5EF4-FFF2-40B4-BE49-F238E27FC236}">
                <a16:creationId xmlns:a16="http://schemas.microsoft.com/office/drawing/2014/main" id="{229FEFFA-169D-4259-9B76-D2282C7C40FA}"/>
              </a:ext>
            </a:extLst>
          </p:cNvPr>
          <p:cNvSpPr/>
          <p:nvPr userDrawn="1"/>
        </p:nvSpPr>
        <p:spPr>
          <a:xfrm>
            <a:off x="1225735" y="4972005"/>
            <a:ext cx="460164" cy="328264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7" name="Объект 3">
            <a:extLst>
              <a:ext uri="{FF2B5EF4-FFF2-40B4-BE49-F238E27FC236}">
                <a16:creationId xmlns:a16="http://schemas.microsoft.com/office/drawing/2014/main" id="{D1D8A92A-303E-45DD-8EC9-1B2074205042}"/>
              </a:ext>
            </a:extLst>
          </p:cNvPr>
          <p:cNvSpPr txBox="1">
            <a:spLocks/>
          </p:cNvSpPr>
          <p:nvPr userDrawn="1"/>
        </p:nvSpPr>
        <p:spPr>
          <a:xfrm>
            <a:off x="1240417" y="5011414"/>
            <a:ext cx="460164" cy="4109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SzPct val="130000"/>
              <a:buFont typeface="Wingdings 3" charset="2"/>
              <a:buNone/>
            </a:pPr>
            <a:r>
              <a:rPr lang="ru-RU" sz="1000" b="0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150</a:t>
            </a:r>
          </a:p>
          <a:p>
            <a:pPr marL="0" indent="0">
              <a:buSzPct val="130000"/>
              <a:buFont typeface="Wingdings 3" charset="2"/>
              <a:buNone/>
            </a:pPr>
            <a:endParaRPr lang="ru-RU" sz="1000" b="0" dirty="0">
              <a:solidFill>
                <a:schemeClr val="bg1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8" name="Прямоугольник: скругленные углы 17">
            <a:extLst>
              <a:ext uri="{FF2B5EF4-FFF2-40B4-BE49-F238E27FC236}">
                <a16:creationId xmlns:a16="http://schemas.microsoft.com/office/drawing/2014/main" id="{B4E787C9-EB73-46E1-8145-BEEE727BBEED}"/>
              </a:ext>
            </a:extLst>
          </p:cNvPr>
          <p:cNvSpPr/>
          <p:nvPr userDrawn="1"/>
        </p:nvSpPr>
        <p:spPr>
          <a:xfrm>
            <a:off x="1734751" y="4127709"/>
            <a:ext cx="460164" cy="328264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9" name="Объект 3">
            <a:extLst>
              <a:ext uri="{FF2B5EF4-FFF2-40B4-BE49-F238E27FC236}">
                <a16:creationId xmlns:a16="http://schemas.microsoft.com/office/drawing/2014/main" id="{BD21B2C0-0A2F-4B04-9D14-E1E99C1202AE}"/>
              </a:ext>
            </a:extLst>
          </p:cNvPr>
          <p:cNvSpPr txBox="1">
            <a:spLocks/>
          </p:cNvSpPr>
          <p:nvPr userDrawn="1"/>
        </p:nvSpPr>
        <p:spPr>
          <a:xfrm>
            <a:off x="1731145" y="4167118"/>
            <a:ext cx="460164" cy="4109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SzPct val="130000"/>
              <a:buFont typeface="Wingdings 3" charset="2"/>
              <a:buNone/>
            </a:pPr>
            <a:r>
              <a:rPr lang="ru-RU" sz="1000" b="0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100</a:t>
            </a:r>
          </a:p>
          <a:p>
            <a:pPr marL="0" indent="0">
              <a:buSzPct val="130000"/>
              <a:buFont typeface="Wingdings 3" charset="2"/>
              <a:buNone/>
            </a:pPr>
            <a:endParaRPr lang="ru-RU" sz="1000" b="0" dirty="0">
              <a:solidFill>
                <a:schemeClr val="bg1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20" name="Прямоугольник: скругленные углы 19">
            <a:extLst>
              <a:ext uri="{FF2B5EF4-FFF2-40B4-BE49-F238E27FC236}">
                <a16:creationId xmlns:a16="http://schemas.microsoft.com/office/drawing/2014/main" id="{7F50CAB6-48F4-4C9F-990A-412B3976205A}"/>
              </a:ext>
            </a:extLst>
          </p:cNvPr>
          <p:cNvSpPr/>
          <p:nvPr userDrawn="1"/>
        </p:nvSpPr>
        <p:spPr>
          <a:xfrm>
            <a:off x="2216335" y="4673301"/>
            <a:ext cx="460164" cy="328264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1" name="Объект 3">
            <a:extLst>
              <a:ext uri="{FF2B5EF4-FFF2-40B4-BE49-F238E27FC236}">
                <a16:creationId xmlns:a16="http://schemas.microsoft.com/office/drawing/2014/main" id="{E863BDF9-5A6B-4F23-8305-0E4E2C6B7CA9}"/>
              </a:ext>
            </a:extLst>
          </p:cNvPr>
          <p:cNvSpPr txBox="1">
            <a:spLocks/>
          </p:cNvSpPr>
          <p:nvPr userDrawn="1"/>
        </p:nvSpPr>
        <p:spPr>
          <a:xfrm>
            <a:off x="2231017" y="4712710"/>
            <a:ext cx="460164" cy="4109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SzPct val="130000"/>
              <a:buFont typeface="Wingdings 3" charset="2"/>
              <a:buNone/>
            </a:pPr>
            <a:r>
              <a:rPr lang="ru-RU" sz="1000" b="0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100</a:t>
            </a:r>
          </a:p>
          <a:p>
            <a:pPr marL="0" indent="0">
              <a:buSzPct val="130000"/>
              <a:buFont typeface="Wingdings 3" charset="2"/>
              <a:buNone/>
            </a:pPr>
            <a:endParaRPr lang="ru-RU" sz="1000" b="0" dirty="0">
              <a:solidFill>
                <a:schemeClr val="bg1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28" name="Прямоугольник: скругленные углы 27">
            <a:extLst>
              <a:ext uri="{FF2B5EF4-FFF2-40B4-BE49-F238E27FC236}">
                <a16:creationId xmlns:a16="http://schemas.microsoft.com/office/drawing/2014/main" id="{06A3EB27-0139-4435-80C2-E64651850FD0}"/>
              </a:ext>
            </a:extLst>
          </p:cNvPr>
          <p:cNvSpPr/>
          <p:nvPr userDrawn="1"/>
        </p:nvSpPr>
        <p:spPr>
          <a:xfrm>
            <a:off x="2716207" y="4359357"/>
            <a:ext cx="460164" cy="328264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9" name="Объект 3">
            <a:extLst>
              <a:ext uri="{FF2B5EF4-FFF2-40B4-BE49-F238E27FC236}">
                <a16:creationId xmlns:a16="http://schemas.microsoft.com/office/drawing/2014/main" id="{EF17724D-859C-43EF-AA9D-76D0D0DC1AB9}"/>
              </a:ext>
            </a:extLst>
          </p:cNvPr>
          <p:cNvSpPr txBox="1">
            <a:spLocks/>
          </p:cNvSpPr>
          <p:nvPr userDrawn="1"/>
        </p:nvSpPr>
        <p:spPr>
          <a:xfrm>
            <a:off x="2730889" y="4398766"/>
            <a:ext cx="460164" cy="4109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SzPct val="130000"/>
              <a:buFont typeface="Wingdings 3" charset="2"/>
              <a:buNone/>
            </a:pPr>
            <a:r>
              <a:rPr lang="ru-RU" sz="1000" b="0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100</a:t>
            </a:r>
          </a:p>
          <a:p>
            <a:pPr marL="0" indent="0">
              <a:buSzPct val="130000"/>
              <a:buFont typeface="Wingdings 3" charset="2"/>
              <a:buNone/>
            </a:pPr>
            <a:endParaRPr lang="ru-RU" sz="1000" b="0" dirty="0">
              <a:solidFill>
                <a:schemeClr val="bg1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30" name="Прямоугольник: скругленные углы 29">
            <a:extLst>
              <a:ext uri="{FF2B5EF4-FFF2-40B4-BE49-F238E27FC236}">
                <a16:creationId xmlns:a16="http://schemas.microsoft.com/office/drawing/2014/main" id="{07A40CD3-F5CF-416F-A4EC-5C260214F316}"/>
              </a:ext>
            </a:extLst>
          </p:cNvPr>
          <p:cNvSpPr/>
          <p:nvPr userDrawn="1"/>
        </p:nvSpPr>
        <p:spPr>
          <a:xfrm>
            <a:off x="3225223" y="4923237"/>
            <a:ext cx="460164" cy="328264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1" name="Объект 3">
            <a:extLst>
              <a:ext uri="{FF2B5EF4-FFF2-40B4-BE49-F238E27FC236}">
                <a16:creationId xmlns:a16="http://schemas.microsoft.com/office/drawing/2014/main" id="{D0740C27-35E1-4967-B2E5-9F29D161656C}"/>
              </a:ext>
            </a:extLst>
          </p:cNvPr>
          <p:cNvSpPr txBox="1">
            <a:spLocks/>
          </p:cNvSpPr>
          <p:nvPr userDrawn="1"/>
        </p:nvSpPr>
        <p:spPr>
          <a:xfrm>
            <a:off x="3239905" y="4962646"/>
            <a:ext cx="460164" cy="4109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SzPct val="130000"/>
              <a:buFont typeface="Wingdings 3" charset="2"/>
              <a:buNone/>
            </a:pPr>
            <a:r>
              <a:rPr lang="ru-RU" sz="1000" b="0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150</a:t>
            </a:r>
          </a:p>
          <a:p>
            <a:pPr marL="0" indent="0">
              <a:buSzPct val="130000"/>
              <a:buFont typeface="Wingdings 3" charset="2"/>
              <a:buNone/>
            </a:pPr>
            <a:endParaRPr lang="ru-RU" sz="1000" b="0" dirty="0">
              <a:solidFill>
                <a:schemeClr val="bg1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32" name="Прямоугольник: скругленные углы 31">
            <a:extLst>
              <a:ext uri="{FF2B5EF4-FFF2-40B4-BE49-F238E27FC236}">
                <a16:creationId xmlns:a16="http://schemas.microsoft.com/office/drawing/2014/main" id="{9043DA81-2588-4C75-A876-9B741341B7AD}"/>
              </a:ext>
            </a:extLst>
          </p:cNvPr>
          <p:cNvSpPr/>
          <p:nvPr userDrawn="1"/>
        </p:nvSpPr>
        <p:spPr>
          <a:xfrm>
            <a:off x="3725095" y="4563573"/>
            <a:ext cx="460164" cy="328264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3" name="Объект 3">
            <a:extLst>
              <a:ext uri="{FF2B5EF4-FFF2-40B4-BE49-F238E27FC236}">
                <a16:creationId xmlns:a16="http://schemas.microsoft.com/office/drawing/2014/main" id="{432067B8-883B-42C7-B720-90B2785476EC}"/>
              </a:ext>
            </a:extLst>
          </p:cNvPr>
          <p:cNvSpPr txBox="1">
            <a:spLocks/>
          </p:cNvSpPr>
          <p:nvPr userDrawn="1"/>
        </p:nvSpPr>
        <p:spPr>
          <a:xfrm>
            <a:off x="3739777" y="4602982"/>
            <a:ext cx="460164" cy="4109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SzPct val="130000"/>
              <a:buFont typeface="Wingdings 3" charset="2"/>
              <a:buNone/>
            </a:pPr>
            <a:r>
              <a:rPr lang="ru-RU" sz="1000" b="0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200</a:t>
            </a:r>
          </a:p>
          <a:p>
            <a:pPr marL="0" indent="0">
              <a:buSzPct val="130000"/>
              <a:buFont typeface="Wingdings 3" charset="2"/>
              <a:buNone/>
            </a:pPr>
            <a:endParaRPr lang="ru-RU" sz="1000" b="0" dirty="0">
              <a:solidFill>
                <a:schemeClr val="bg1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34" name="Прямоугольник: скругленные углы 33">
            <a:extLst>
              <a:ext uri="{FF2B5EF4-FFF2-40B4-BE49-F238E27FC236}">
                <a16:creationId xmlns:a16="http://schemas.microsoft.com/office/drawing/2014/main" id="{43BF1ACE-AD75-4D6C-8903-3236A8DBB2FC}"/>
              </a:ext>
            </a:extLst>
          </p:cNvPr>
          <p:cNvSpPr/>
          <p:nvPr userDrawn="1"/>
        </p:nvSpPr>
        <p:spPr>
          <a:xfrm>
            <a:off x="4243255" y="4341069"/>
            <a:ext cx="460164" cy="328264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5" name="Объект 3">
            <a:extLst>
              <a:ext uri="{FF2B5EF4-FFF2-40B4-BE49-F238E27FC236}">
                <a16:creationId xmlns:a16="http://schemas.microsoft.com/office/drawing/2014/main" id="{8E707284-67FB-4925-8566-BE1F02F89EA9}"/>
              </a:ext>
            </a:extLst>
          </p:cNvPr>
          <p:cNvSpPr txBox="1">
            <a:spLocks/>
          </p:cNvSpPr>
          <p:nvPr userDrawn="1"/>
        </p:nvSpPr>
        <p:spPr>
          <a:xfrm>
            <a:off x="4276225" y="4380478"/>
            <a:ext cx="460164" cy="4109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SzPct val="130000"/>
              <a:buFont typeface="Wingdings 3" charset="2"/>
              <a:buNone/>
            </a:pPr>
            <a:r>
              <a:rPr lang="ru-RU" sz="1000" b="0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250</a:t>
            </a:r>
          </a:p>
          <a:p>
            <a:pPr marL="0" indent="0">
              <a:buSzPct val="130000"/>
              <a:buFont typeface="Wingdings 3" charset="2"/>
              <a:buNone/>
            </a:pPr>
            <a:endParaRPr lang="ru-RU" sz="1000" b="0" dirty="0">
              <a:solidFill>
                <a:schemeClr val="bg1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36" name="Объект 3">
            <a:extLst>
              <a:ext uri="{FF2B5EF4-FFF2-40B4-BE49-F238E27FC236}">
                <a16:creationId xmlns:a16="http://schemas.microsoft.com/office/drawing/2014/main" id="{AAF073B7-2F63-4EAB-B7BA-791904B6F5D7}"/>
              </a:ext>
            </a:extLst>
          </p:cNvPr>
          <p:cNvSpPr txBox="1">
            <a:spLocks/>
          </p:cNvSpPr>
          <p:nvPr userDrawn="1"/>
        </p:nvSpPr>
        <p:spPr>
          <a:xfrm>
            <a:off x="741383" y="6330355"/>
            <a:ext cx="460164" cy="2717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SzPct val="130000"/>
              <a:buFont typeface="Wingdings 3" charset="2"/>
              <a:buNone/>
            </a:pPr>
            <a:r>
              <a:rPr lang="ru-RU" sz="1000" b="0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Янв</a:t>
            </a:r>
            <a:endParaRPr lang="ru-RU" sz="1000" b="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0" indent="0">
              <a:buSzPct val="130000"/>
              <a:buFont typeface="Wingdings 3" charset="2"/>
              <a:buNone/>
            </a:pPr>
            <a:endParaRPr lang="ru-RU" sz="1000" b="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37" name="Объект 3">
            <a:extLst>
              <a:ext uri="{FF2B5EF4-FFF2-40B4-BE49-F238E27FC236}">
                <a16:creationId xmlns:a16="http://schemas.microsoft.com/office/drawing/2014/main" id="{C9963106-985C-4407-B652-DE107B4B6097}"/>
              </a:ext>
            </a:extLst>
          </p:cNvPr>
          <p:cNvSpPr txBox="1">
            <a:spLocks/>
          </p:cNvSpPr>
          <p:nvPr userDrawn="1"/>
        </p:nvSpPr>
        <p:spPr>
          <a:xfrm>
            <a:off x="1213823" y="6336451"/>
            <a:ext cx="460164" cy="2717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SzPct val="130000"/>
              <a:buFont typeface="Wingdings 3" charset="2"/>
              <a:buNone/>
            </a:pPr>
            <a:r>
              <a:rPr lang="ru-RU" sz="1000" b="0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Янв</a:t>
            </a:r>
            <a:endParaRPr lang="ru-RU" sz="1000" b="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0" indent="0">
              <a:buSzPct val="130000"/>
              <a:buFont typeface="Wingdings 3" charset="2"/>
              <a:buNone/>
            </a:pPr>
            <a:endParaRPr lang="ru-RU" sz="1000" b="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38" name="Объект 3">
            <a:extLst>
              <a:ext uri="{FF2B5EF4-FFF2-40B4-BE49-F238E27FC236}">
                <a16:creationId xmlns:a16="http://schemas.microsoft.com/office/drawing/2014/main" id="{F1D975E3-01F5-4D57-A942-C6C812F5C6BF}"/>
              </a:ext>
            </a:extLst>
          </p:cNvPr>
          <p:cNvSpPr txBox="1">
            <a:spLocks/>
          </p:cNvSpPr>
          <p:nvPr userDrawn="1"/>
        </p:nvSpPr>
        <p:spPr>
          <a:xfrm>
            <a:off x="1731983" y="6342547"/>
            <a:ext cx="460164" cy="2717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SzPct val="130000"/>
              <a:buFont typeface="Wingdings 3" charset="2"/>
              <a:buNone/>
            </a:pPr>
            <a:r>
              <a:rPr lang="ru-RU" sz="1000" b="0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Янв</a:t>
            </a:r>
            <a:endParaRPr lang="ru-RU" sz="1000" b="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0" indent="0">
              <a:buSzPct val="130000"/>
              <a:buFont typeface="Wingdings 3" charset="2"/>
              <a:buNone/>
            </a:pPr>
            <a:endParaRPr lang="ru-RU" sz="1000" b="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39" name="Объект 3">
            <a:extLst>
              <a:ext uri="{FF2B5EF4-FFF2-40B4-BE49-F238E27FC236}">
                <a16:creationId xmlns:a16="http://schemas.microsoft.com/office/drawing/2014/main" id="{8F1F9EB9-EE33-43C6-B6EA-C42163FCDD2C}"/>
              </a:ext>
            </a:extLst>
          </p:cNvPr>
          <p:cNvSpPr txBox="1">
            <a:spLocks/>
          </p:cNvSpPr>
          <p:nvPr userDrawn="1"/>
        </p:nvSpPr>
        <p:spPr>
          <a:xfrm>
            <a:off x="2213567" y="6366931"/>
            <a:ext cx="460164" cy="2717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SzPct val="130000"/>
              <a:buFont typeface="Wingdings 3" charset="2"/>
              <a:buNone/>
            </a:pPr>
            <a:r>
              <a:rPr lang="ru-RU" sz="1000" b="0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Янв</a:t>
            </a:r>
            <a:endParaRPr lang="ru-RU" sz="1000" b="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0" indent="0">
              <a:buSzPct val="130000"/>
              <a:buFont typeface="Wingdings 3" charset="2"/>
              <a:buNone/>
            </a:pPr>
            <a:endParaRPr lang="ru-RU" sz="1000" b="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40" name="Объект 3">
            <a:extLst>
              <a:ext uri="{FF2B5EF4-FFF2-40B4-BE49-F238E27FC236}">
                <a16:creationId xmlns:a16="http://schemas.microsoft.com/office/drawing/2014/main" id="{25EF176D-F2AE-48BB-B3F1-6E2555143088}"/>
              </a:ext>
            </a:extLst>
          </p:cNvPr>
          <p:cNvSpPr txBox="1">
            <a:spLocks/>
          </p:cNvSpPr>
          <p:nvPr userDrawn="1"/>
        </p:nvSpPr>
        <p:spPr>
          <a:xfrm>
            <a:off x="2731727" y="6363883"/>
            <a:ext cx="460164" cy="2717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SzPct val="130000"/>
              <a:buFont typeface="Wingdings 3" charset="2"/>
              <a:buNone/>
            </a:pPr>
            <a:r>
              <a:rPr lang="ru-RU" sz="1000" b="0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Янв</a:t>
            </a:r>
            <a:endParaRPr lang="ru-RU" sz="1000" b="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0" indent="0">
              <a:buSzPct val="130000"/>
              <a:buFont typeface="Wingdings 3" charset="2"/>
              <a:buNone/>
            </a:pPr>
            <a:endParaRPr lang="ru-RU" sz="1000" b="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41" name="Объект 3">
            <a:extLst>
              <a:ext uri="{FF2B5EF4-FFF2-40B4-BE49-F238E27FC236}">
                <a16:creationId xmlns:a16="http://schemas.microsoft.com/office/drawing/2014/main" id="{977E0644-6898-4C5C-B21B-44B703BBEE66}"/>
              </a:ext>
            </a:extLst>
          </p:cNvPr>
          <p:cNvSpPr txBox="1">
            <a:spLocks/>
          </p:cNvSpPr>
          <p:nvPr userDrawn="1"/>
        </p:nvSpPr>
        <p:spPr>
          <a:xfrm>
            <a:off x="3240743" y="6351691"/>
            <a:ext cx="460164" cy="2717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SzPct val="130000"/>
              <a:buFont typeface="Wingdings 3" charset="2"/>
              <a:buNone/>
            </a:pPr>
            <a:r>
              <a:rPr lang="ru-RU" sz="1000" b="0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Янв</a:t>
            </a:r>
            <a:endParaRPr lang="ru-RU" sz="1000" b="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0" indent="0">
              <a:buSzPct val="130000"/>
              <a:buFont typeface="Wingdings 3" charset="2"/>
              <a:buNone/>
            </a:pPr>
            <a:endParaRPr lang="ru-RU" sz="1000" b="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42" name="Объект 3">
            <a:extLst>
              <a:ext uri="{FF2B5EF4-FFF2-40B4-BE49-F238E27FC236}">
                <a16:creationId xmlns:a16="http://schemas.microsoft.com/office/drawing/2014/main" id="{0A3B31F1-6BF9-4789-A098-61835013E155}"/>
              </a:ext>
            </a:extLst>
          </p:cNvPr>
          <p:cNvSpPr txBox="1">
            <a:spLocks/>
          </p:cNvSpPr>
          <p:nvPr userDrawn="1"/>
        </p:nvSpPr>
        <p:spPr>
          <a:xfrm>
            <a:off x="3749759" y="6366931"/>
            <a:ext cx="460164" cy="2717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SzPct val="130000"/>
              <a:buFont typeface="Wingdings 3" charset="2"/>
              <a:buNone/>
            </a:pPr>
            <a:r>
              <a:rPr lang="ru-RU" sz="1000" b="0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Янв</a:t>
            </a:r>
            <a:endParaRPr lang="ru-RU" sz="1000" b="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0" indent="0">
              <a:buSzPct val="130000"/>
              <a:buFont typeface="Wingdings 3" charset="2"/>
              <a:buNone/>
            </a:pPr>
            <a:endParaRPr lang="ru-RU" sz="1000" b="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43" name="Объект 3">
            <a:extLst>
              <a:ext uri="{FF2B5EF4-FFF2-40B4-BE49-F238E27FC236}">
                <a16:creationId xmlns:a16="http://schemas.microsoft.com/office/drawing/2014/main" id="{5B6BC946-4D8E-4A41-8288-E0EA99FE8917}"/>
              </a:ext>
            </a:extLst>
          </p:cNvPr>
          <p:cNvSpPr txBox="1">
            <a:spLocks/>
          </p:cNvSpPr>
          <p:nvPr userDrawn="1"/>
        </p:nvSpPr>
        <p:spPr>
          <a:xfrm>
            <a:off x="4249631" y="6345595"/>
            <a:ext cx="460164" cy="2717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SzPct val="130000"/>
              <a:buFont typeface="Wingdings 3" charset="2"/>
              <a:buNone/>
            </a:pPr>
            <a:r>
              <a:rPr lang="ru-RU" sz="1000" b="0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Янв</a:t>
            </a:r>
            <a:endParaRPr lang="ru-RU" sz="1000" b="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0" indent="0">
              <a:buSzPct val="130000"/>
              <a:buFont typeface="Wingdings 3" charset="2"/>
              <a:buNone/>
            </a:pPr>
            <a:endParaRPr lang="ru-RU" sz="1000" b="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44" name="Объект 3">
            <a:extLst>
              <a:ext uri="{FF2B5EF4-FFF2-40B4-BE49-F238E27FC236}">
                <a16:creationId xmlns:a16="http://schemas.microsoft.com/office/drawing/2014/main" id="{E16C69DD-BEE4-4DCC-B6EF-97833319A665}"/>
              </a:ext>
            </a:extLst>
          </p:cNvPr>
          <p:cNvSpPr txBox="1">
            <a:spLocks/>
          </p:cNvSpPr>
          <p:nvPr userDrawn="1"/>
        </p:nvSpPr>
        <p:spPr>
          <a:xfrm>
            <a:off x="471238" y="3498506"/>
            <a:ext cx="4109703" cy="5427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ru-RU" dirty="0">
                <a:solidFill>
                  <a:schemeClr val="accent1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Рейтинг актуальности:</a:t>
            </a:r>
          </a:p>
        </p:txBody>
      </p:sp>
      <p:pic>
        <p:nvPicPr>
          <p:cNvPr id="45" name="Рисунок 44">
            <a:extLst>
              <a:ext uri="{FF2B5EF4-FFF2-40B4-BE49-F238E27FC236}">
                <a16:creationId xmlns:a16="http://schemas.microsoft.com/office/drawing/2014/main" id="{91ACCCAA-8E67-4779-9A64-6D86B948CCF8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80797" y="4290412"/>
            <a:ext cx="6816324" cy="2007804"/>
          </a:xfrm>
          <a:prstGeom prst="rect">
            <a:avLst/>
          </a:prstGeom>
        </p:spPr>
      </p:pic>
      <p:sp>
        <p:nvSpPr>
          <p:cNvPr id="46" name="Объект 2">
            <a:extLst>
              <a:ext uri="{FF2B5EF4-FFF2-40B4-BE49-F238E27FC236}">
                <a16:creationId xmlns:a16="http://schemas.microsoft.com/office/drawing/2014/main" id="{2496208F-2CAD-46E2-BBDB-1D0C1AB11B20}"/>
              </a:ext>
            </a:extLst>
          </p:cNvPr>
          <p:cNvSpPr txBox="1">
            <a:spLocks/>
          </p:cNvSpPr>
          <p:nvPr userDrawn="1"/>
        </p:nvSpPr>
        <p:spPr>
          <a:xfrm>
            <a:off x="6751974" y="4491033"/>
            <a:ext cx="5375675" cy="18302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00" b="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400" dirty="0"/>
              <a:t>Курс готовит экспертов по </a:t>
            </a:r>
            <a:r>
              <a:rPr lang="ru-RU" sz="1400" b="1" dirty="0"/>
              <a:t>Битрикс24</a:t>
            </a:r>
            <a:r>
              <a:rPr lang="ru-RU" sz="1400" dirty="0"/>
              <a:t>, которые в дальнейшем смогут заниматься самостоятельно внедрением и поддержкой продукта в компаниях. </a:t>
            </a:r>
          </a:p>
          <a:p>
            <a:pPr marL="0" indent="0">
              <a:buNone/>
            </a:pPr>
            <a:r>
              <a:rPr lang="ru-RU" sz="1400" dirty="0"/>
              <a:t>Для компаний, внедривших или готовящихся внедрять </a:t>
            </a:r>
            <a:r>
              <a:rPr lang="ru-RU" sz="1400" b="1" dirty="0"/>
              <a:t>Битрикс24</a:t>
            </a:r>
            <a:r>
              <a:rPr lang="ru-RU" sz="1400" dirty="0"/>
              <a:t>, курс является альтернативой привлечения сторонних интеграторов </a:t>
            </a:r>
            <a:r>
              <a:rPr lang="ru-RU" sz="1400" b="1" dirty="0"/>
              <a:t>Битрикс24</a:t>
            </a:r>
            <a:r>
              <a:rPr lang="ru-RU" sz="1400" dirty="0"/>
              <a:t>.</a:t>
            </a:r>
          </a:p>
        </p:txBody>
      </p:sp>
      <p:pic>
        <p:nvPicPr>
          <p:cNvPr id="47" name="Рисунок 46">
            <a:extLst>
              <a:ext uri="{FF2B5EF4-FFF2-40B4-BE49-F238E27FC236}">
                <a16:creationId xmlns:a16="http://schemas.microsoft.com/office/drawing/2014/main" id="{61009739-7FB3-40CB-A651-DC0E2CFE1146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607069" y="4766973"/>
            <a:ext cx="1057693" cy="1057693"/>
          </a:xfrm>
          <a:prstGeom prst="rect">
            <a:avLst/>
          </a:prstGeom>
        </p:spPr>
      </p:pic>
      <p:pic>
        <p:nvPicPr>
          <p:cNvPr id="48" name="Рисунок 47">
            <a:extLst>
              <a:ext uri="{FF2B5EF4-FFF2-40B4-BE49-F238E27FC236}">
                <a16:creationId xmlns:a16="http://schemas.microsoft.com/office/drawing/2014/main" id="{64978675-C65D-40F1-9929-063F3FC7B90B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5503919" y="1142228"/>
            <a:ext cx="4298512" cy="2740991"/>
          </a:xfrm>
          <a:prstGeom prst="rect">
            <a:avLst/>
          </a:prstGeom>
        </p:spPr>
      </p:pic>
      <p:sp>
        <p:nvSpPr>
          <p:cNvPr id="49" name="Заголовок 3">
            <a:extLst>
              <a:ext uri="{FF2B5EF4-FFF2-40B4-BE49-F238E27FC236}">
                <a16:creationId xmlns:a16="http://schemas.microsoft.com/office/drawing/2014/main" id="{449BC1D3-73CD-42A4-B626-2287B4BA7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469565"/>
            <a:ext cx="9062089" cy="714868"/>
          </a:xfrm>
          <a:prstGeom prst="rect">
            <a:avLst/>
          </a:prstGeom>
        </p:spPr>
        <p:txBody>
          <a:bodyPr/>
          <a:lstStyle>
            <a:lvl1pPr>
              <a:defRPr sz="3000">
                <a:solidFill>
                  <a:schemeClr val="accent2"/>
                </a:solidFill>
              </a:defRPr>
            </a:lvl1pPr>
          </a:lstStyle>
          <a:p>
            <a:r>
              <a:rPr lang="ru-RU" dirty="0"/>
              <a:t>Трудоустройство</a:t>
            </a:r>
          </a:p>
        </p:txBody>
      </p:sp>
    </p:spTree>
    <p:extLst>
      <p:ext uri="{BB962C8B-B14F-4D97-AF65-F5344CB8AC3E}">
        <p14:creationId xmlns:p14="http://schemas.microsoft.com/office/powerpoint/2010/main" val="43489972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Заголовок 1">
            <a:extLst>
              <a:ext uri="{FF2B5EF4-FFF2-40B4-BE49-F238E27FC236}">
                <a16:creationId xmlns:a16="http://schemas.microsoft.com/office/drawing/2014/main" id="{62DD60D3-7226-4192-8C56-E020CECE6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469564"/>
            <a:ext cx="9062089" cy="619007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ru-RU" sz="3000" dirty="0"/>
              <a:t>Заголовок раздела курса</a:t>
            </a:r>
          </a:p>
        </p:txBody>
      </p:sp>
      <p:sp>
        <p:nvSpPr>
          <p:cNvPr id="51" name="Объект 2">
            <a:extLst>
              <a:ext uri="{FF2B5EF4-FFF2-40B4-BE49-F238E27FC236}">
                <a16:creationId xmlns:a16="http://schemas.microsoft.com/office/drawing/2014/main" id="{5AA41738-3819-4A14-AD4D-5118FF92B597}"/>
              </a:ext>
            </a:extLst>
          </p:cNvPr>
          <p:cNvSpPr txBox="1">
            <a:spLocks/>
          </p:cNvSpPr>
          <p:nvPr userDrawn="1"/>
        </p:nvSpPr>
        <p:spPr>
          <a:xfrm>
            <a:off x="2331961" y="1455744"/>
            <a:ext cx="7857067" cy="2008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00" b="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600" dirty="0"/>
              <a:t>Курс готовит экспертов по </a:t>
            </a:r>
            <a:r>
              <a:rPr lang="ru-RU" sz="1600" b="1" dirty="0"/>
              <a:t>Битрикс24</a:t>
            </a:r>
            <a:r>
              <a:rPr lang="ru-RU" sz="1600" dirty="0"/>
              <a:t>, которые в дальнейшем смогут заниматься самостоятельно внедрением и поддержкой продукта в компаниях. </a:t>
            </a:r>
          </a:p>
          <a:p>
            <a:pPr marL="0" indent="0">
              <a:buNone/>
            </a:pPr>
            <a:r>
              <a:rPr lang="ru-RU" sz="1600" dirty="0"/>
              <a:t>Для компаний, внедривших или готовящихся внедрять </a:t>
            </a:r>
            <a:r>
              <a:rPr lang="ru-RU" sz="1600" b="1" dirty="0"/>
              <a:t>Битрикс24</a:t>
            </a:r>
            <a:r>
              <a:rPr lang="ru-RU" sz="1600" dirty="0"/>
              <a:t>, курс является альтернативой привлечения сторонних интеграторов </a:t>
            </a:r>
            <a:r>
              <a:rPr lang="ru-RU" sz="1600" b="1" dirty="0"/>
              <a:t>Битрикс24</a:t>
            </a:r>
            <a:r>
              <a:rPr lang="ru-RU" sz="1600" dirty="0"/>
              <a:t>.</a:t>
            </a:r>
          </a:p>
        </p:txBody>
      </p:sp>
      <p:pic>
        <p:nvPicPr>
          <p:cNvPr id="52" name="Рисунок 51">
            <a:extLst>
              <a:ext uri="{FF2B5EF4-FFF2-40B4-BE49-F238E27FC236}">
                <a16:creationId xmlns:a16="http://schemas.microsoft.com/office/drawing/2014/main" id="{A9B4E02A-7253-44CC-A7FF-4FEF6E44DF4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7628" y="1461426"/>
            <a:ext cx="1578939" cy="1573134"/>
          </a:xfrm>
          <a:prstGeom prst="rect">
            <a:avLst/>
          </a:prstGeom>
        </p:spPr>
      </p:pic>
      <p:pic>
        <p:nvPicPr>
          <p:cNvPr id="53" name="Рисунок 52">
            <a:extLst>
              <a:ext uri="{FF2B5EF4-FFF2-40B4-BE49-F238E27FC236}">
                <a16:creationId xmlns:a16="http://schemas.microsoft.com/office/drawing/2014/main" id="{7AD207F7-A324-4FC3-AE7E-673D3E2AE1A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34400" y="1737992"/>
            <a:ext cx="685393" cy="920032"/>
          </a:xfrm>
          <a:prstGeom prst="rect">
            <a:avLst/>
          </a:prstGeom>
        </p:spPr>
      </p:pic>
      <p:sp>
        <p:nvSpPr>
          <p:cNvPr id="54" name="Прямоугольник: скругленные углы 53">
            <a:extLst>
              <a:ext uri="{FF2B5EF4-FFF2-40B4-BE49-F238E27FC236}">
                <a16:creationId xmlns:a16="http://schemas.microsoft.com/office/drawing/2014/main" id="{BC628EE1-64A6-4E13-B19D-CA574560B09F}"/>
              </a:ext>
            </a:extLst>
          </p:cNvPr>
          <p:cNvSpPr/>
          <p:nvPr userDrawn="1"/>
        </p:nvSpPr>
        <p:spPr>
          <a:xfrm>
            <a:off x="847316" y="3890824"/>
            <a:ext cx="9672638" cy="2109371"/>
          </a:xfrm>
          <a:prstGeom prst="roundRect">
            <a:avLst/>
          </a:prstGeom>
          <a:noFill/>
          <a:ln>
            <a:solidFill>
              <a:srgbClr val="175A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5" name="Объект 2">
            <a:extLst>
              <a:ext uri="{FF2B5EF4-FFF2-40B4-BE49-F238E27FC236}">
                <a16:creationId xmlns:a16="http://schemas.microsoft.com/office/drawing/2014/main" id="{05346541-911C-40C1-BA8E-154EDE8E0C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406" y="4148433"/>
            <a:ext cx="9245918" cy="210937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b="0"/>
            </a:lvl1pPr>
          </a:lstStyle>
          <a:p>
            <a:pPr marL="0" indent="0">
              <a:lnSpc>
                <a:spcPct val="120000"/>
              </a:lnSpc>
              <a:buNone/>
            </a:pPr>
            <a:r>
              <a:rPr lang="ru-RU" sz="1800" dirty="0"/>
              <a:t>Курс готовит экспертов по </a:t>
            </a:r>
            <a:r>
              <a:rPr lang="ru-RU" sz="1800" b="1" dirty="0"/>
              <a:t>Битрикс24</a:t>
            </a:r>
            <a:r>
              <a:rPr lang="ru-RU" sz="1800" dirty="0"/>
              <a:t>, которые в дальнейшем смогут заниматься самостоятельно внедрением и поддержкой продукта в компаниях.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ru-RU" sz="1800" dirty="0"/>
              <a:t>Для компаний, внедривших или готовящихся внедрять </a:t>
            </a:r>
            <a:r>
              <a:rPr lang="ru-RU" sz="1800" b="1" dirty="0"/>
              <a:t>Битрикс24,</a:t>
            </a:r>
            <a:r>
              <a:rPr lang="ru-RU" sz="1800" dirty="0"/>
              <a:t> курс является альтернативой привлечения сторонних интеграторов </a:t>
            </a:r>
            <a:r>
              <a:rPr lang="ru-RU" sz="1800" b="1" dirty="0"/>
              <a:t>Битрикс24</a:t>
            </a:r>
            <a:r>
              <a:rPr lang="ru-RU" sz="1800" dirty="0"/>
              <a:t>. </a:t>
            </a:r>
          </a:p>
          <a:p>
            <a:endParaRPr lang="ru-RU" sz="1800" dirty="0"/>
          </a:p>
        </p:txBody>
      </p:sp>
    </p:spTree>
    <p:extLst>
      <p:ext uri="{BB962C8B-B14F-4D97-AF65-F5344CB8AC3E}">
        <p14:creationId xmlns:p14="http://schemas.microsoft.com/office/powerpoint/2010/main" val="424275009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, текст, картинка справ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719A9089-09CF-4332-AA37-F4F21401F3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469564"/>
            <a:ext cx="9062089" cy="619007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ru-RU" sz="3000" dirty="0"/>
              <a:t>Заголовок раздела курса</a:t>
            </a:r>
          </a:p>
        </p:txBody>
      </p:sp>
      <p:sp>
        <p:nvSpPr>
          <p:cNvPr id="12" name="Объект 2">
            <a:extLst>
              <a:ext uri="{FF2B5EF4-FFF2-40B4-BE49-F238E27FC236}">
                <a16:creationId xmlns:a16="http://schemas.microsoft.com/office/drawing/2014/main" id="{0A5A5D0F-2091-41CB-B49D-7B8F7DD5A7E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77334" y="1458040"/>
            <a:ext cx="5133262" cy="509239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 b="0"/>
            </a:lvl1pPr>
          </a:lstStyle>
          <a:p>
            <a:pPr marL="0" indent="0">
              <a:lnSpc>
                <a:spcPct val="120000"/>
              </a:lnSpc>
              <a:buNone/>
            </a:pPr>
            <a:r>
              <a:rPr lang="ru-RU" sz="1800" dirty="0"/>
              <a:t>Курс готовит экспертов по </a:t>
            </a:r>
            <a:r>
              <a:rPr lang="ru-RU" sz="1800" b="1" dirty="0"/>
              <a:t>Битрикс24</a:t>
            </a:r>
            <a:r>
              <a:rPr lang="ru-RU" sz="1800" dirty="0"/>
              <a:t>, которые в дальнейшем смогут заниматься самостоятельно внедрением и поддержкой продукта в компаниях.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ru-RU" sz="1800" dirty="0"/>
              <a:t>Для компаний, внедривших или готовящихся внедрять </a:t>
            </a:r>
            <a:r>
              <a:rPr lang="ru-RU" sz="1800" b="1" dirty="0"/>
              <a:t>Битрикс24,</a:t>
            </a:r>
            <a:r>
              <a:rPr lang="ru-RU" sz="1800" dirty="0"/>
              <a:t> курс является альтернативой привлечения сторонних интеграторов </a:t>
            </a:r>
            <a:r>
              <a:rPr lang="ru-RU" sz="1800" b="1" dirty="0"/>
              <a:t>Битрикс24</a:t>
            </a:r>
            <a:r>
              <a:rPr lang="ru-RU" sz="1800" dirty="0"/>
              <a:t>.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ru-RU" sz="1800" dirty="0"/>
              <a:t>Курс готовит экспертов по </a:t>
            </a:r>
            <a:r>
              <a:rPr lang="ru-RU" sz="1800" b="1" dirty="0"/>
              <a:t>Битрикс24</a:t>
            </a:r>
            <a:r>
              <a:rPr lang="ru-RU" sz="1800" dirty="0"/>
              <a:t>, которые в дальнейшем смогут заниматься самостоятельно внедрением и поддержкой продукта в компаниях.</a:t>
            </a:r>
          </a:p>
        </p:txBody>
      </p:sp>
      <p:sp>
        <p:nvSpPr>
          <p:cNvPr id="15" name="Рисунок 8">
            <a:extLst>
              <a:ext uri="{FF2B5EF4-FFF2-40B4-BE49-F238E27FC236}">
                <a16:creationId xmlns:a16="http://schemas.microsoft.com/office/drawing/2014/main" id="{757A936C-DED9-4A02-AF8D-1EBD78E4FFE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890952" y="1458040"/>
            <a:ext cx="4566459" cy="509239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6079151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Заголовок, текст, картинка слев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719A9089-09CF-4332-AA37-F4F21401F3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469564"/>
            <a:ext cx="9062089" cy="619007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ru-RU" sz="3000" dirty="0"/>
              <a:t>Заголовок раздела курса</a:t>
            </a: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FE70656E-1816-4D2C-93B5-51AC03000AD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49087" y="1458040"/>
            <a:ext cx="5133262" cy="509239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 b="0"/>
            </a:lvl1pPr>
          </a:lstStyle>
          <a:p>
            <a:pPr marL="0" indent="0">
              <a:lnSpc>
                <a:spcPct val="120000"/>
              </a:lnSpc>
              <a:buNone/>
            </a:pPr>
            <a:r>
              <a:rPr lang="ru-RU" sz="1800" dirty="0"/>
              <a:t>Курс готовит экспертов по </a:t>
            </a:r>
            <a:r>
              <a:rPr lang="ru-RU" sz="1800" b="1" dirty="0"/>
              <a:t>Битрикс24</a:t>
            </a:r>
            <a:r>
              <a:rPr lang="ru-RU" sz="1800" dirty="0"/>
              <a:t>, которые в дальнейшем смогут заниматься самостоятельно внедрением и поддержкой продукта в компаниях.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ru-RU" sz="1800" dirty="0"/>
              <a:t>Для компаний, внедривших или готовящихся внедрять </a:t>
            </a:r>
            <a:r>
              <a:rPr lang="ru-RU" sz="1800" b="1" dirty="0"/>
              <a:t>Битрикс24,</a:t>
            </a:r>
            <a:r>
              <a:rPr lang="ru-RU" sz="1800" dirty="0"/>
              <a:t> курс является альтернативой привлечения сторонних интеграторов </a:t>
            </a:r>
            <a:r>
              <a:rPr lang="ru-RU" sz="1800" b="1" dirty="0"/>
              <a:t>Битрикс24</a:t>
            </a:r>
            <a:r>
              <a:rPr lang="ru-RU" sz="1800" dirty="0"/>
              <a:t>.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ru-RU" sz="1800" dirty="0"/>
              <a:t>Курс готовит экспертов по </a:t>
            </a:r>
            <a:r>
              <a:rPr lang="ru-RU" sz="1800" b="1" dirty="0"/>
              <a:t>Битрикс24</a:t>
            </a:r>
            <a:r>
              <a:rPr lang="ru-RU" sz="1800" dirty="0"/>
              <a:t>, которые в дальнейшем смогут заниматься самостоятельно внедрением и поддержкой продукта в компаниях.</a:t>
            </a:r>
          </a:p>
        </p:txBody>
      </p:sp>
      <p:sp>
        <p:nvSpPr>
          <p:cNvPr id="6" name="Рисунок 8">
            <a:extLst>
              <a:ext uri="{FF2B5EF4-FFF2-40B4-BE49-F238E27FC236}">
                <a16:creationId xmlns:a16="http://schemas.microsoft.com/office/drawing/2014/main" id="{1DD34810-7933-44D7-A624-DFDC39D9C25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77333" y="1458040"/>
            <a:ext cx="4566459" cy="509239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642673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для разделения модуле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76D43C2-AE01-406A-B0C1-9293B7B420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2106" y="2681457"/>
            <a:ext cx="10026326" cy="1276234"/>
          </a:xfrm>
          <a:prstGeom prst="rect">
            <a:avLst/>
          </a:prstGeo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Битрикс24 - администрирование: CRM, коробочная версия, бизнес-процессы</a:t>
            </a: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602FA436-796C-4D8F-8A54-C83B58F035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2106" y="4044295"/>
            <a:ext cx="9306938" cy="109689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400" b="0">
                <a:solidFill>
                  <a:schemeClr val="bg1"/>
                </a:solidFill>
              </a:defRPr>
            </a:lvl1pPr>
          </a:lstStyle>
          <a:p>
            <a:r>
              <a:rPr lang="ru-RU" sz="2400" dirty="0"/>
              <a:t>Направление Курсы Бизнес-приложения 16 </a:t>
            </a:r>
            <a:r>
              <a:rPr lang="ru-RU" sz="2400" dirty="0" err="1"/>
              <a:t>ак.час</a:t>
            </a:r>
            <a:r>
              <a:rPr lang="ru-RU" sz="2400" dirty="0"/>
              <a:t>.</a:t>
            </a:r>
          </a:p>
          <a:p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231183598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Титульный слайд без заголовка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5FE86D8-2530-4198-BC9A-E273E9D7350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2104" y="1711128"/>
            <a:ext cx="6501384" cy="181845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FFEA7DE-E437-48EE-88A5-028D61BC07E5}"/>
              </a:ext>
            </a:extLst>
          </p:cNvPr>
          <p:cNvSpPr txBox="1"/>
          <p:nvPr userDrawn="1"/>
        </p:nvSpPr>
        <p:spPr>
          <a:xfrm>
            <a:off x="742378" y="6041352"/>
            <a:ext cx="5114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chemeClr val="accent1">
                    <a:lumMod val="20000"/>
                    <a:lumOff val="8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specialist.ru</a:t>
            </a:r>
            <a:endParaRPr lang="ru-RU" b="0" dirty="0">
              <a:solidFill>
                <a:schemeClr val="accent1">
                  <a:lumMod val="20000"/>
                  <a:lumOff val="8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251160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Слайд для разделения модуле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76D43C2-AE01-406A-B0C1-9293B7B420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2106" y="2681457"/>
            <a:ext cx="10026326" cy="1276234"/>
          </a:xfrm>
          <a:prstGeom prst="rect">
            <a:avLst/>
          </a:prstGeo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Битрикс24 - администрирование: CRM, коробочная версия, бизнес-процессы</a:t>
            </a: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602FA436-796C-4D8F-8A54-C83B58F035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2106" y="4044295"/>
            <a:ext cx="9306938" cy="109689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400" b="0">
                <a:solidFill>
                  <a:schemeClr val="bg1"/>
                </a:solidFill>
              </a:defRPr>
            </a:lvl1pPr>
          </a:lstStyle>
          <a:p>
            <a:r>
              <a:rPr lang="ru-RU" sz="2400" dirty="0"/>
              <a:t>Направление Курсы Бизнес-приложения 16 </a:t>
            </a:r>
            <a:r>
              <a:rPr lang="ru-RU" sz="2400" dirty="0" err="1"/>
              <a:t>ак.час</a:t>
            </a:r>
            <a:r>
              <a:rPr lang="ru-RU" sz="2400" dirty="0"/>
              <a:t>.</a:t>
            </a:r>
          </a:p>
          <a:p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355630808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Заголовок раздела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653F746-D5FB-40B7-9844-97FB9920DE59}"/>
              </a:ext>
            </a:extLst>
          </p:cNvPr>
          <p:cNvSpPr txBox="1"/>
          <p:nvPr userDrawn="1"/>
        </p:nvSpPr>
        <p:spPr>
          <a:xfrm>
            <a:off x="742378" y="6041352"/>
            <a:ext cx="5114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specialist.ru</a:t>
            </a:r>
            <a:endParaRPr lang="ru-RU" b="0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501BF1C0-EADD-47BA-8687-016F44BBC2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7333" y="469564"/>
            <a:ext cx="9062089" cy="61900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ru-RU" sz="3000" dirty="0"/>
              <a:t>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4692395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Титульный слайд с заголовком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797B81FD-B602-4D6E-B860-96F61B36CD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2106" y="3122030"/>
            <a:ext cx="10026326" cy="1276234"/>
          </a:xfrm>
          <a:prstGeom prst="rect">
            <a:avLst/>
          </a:prstGeo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Битрикс24 - администрирование: CRM, коробочная версия, бизнес-процессы</a:t>
            </a:r>
          </a:p>
        </p:txBody>
      </p:sp>
      <p:sp>
        <p:nvSpPr>
          <p:cNvPr id="5" name="Подзаголовок 2">
            <a:extLst>
              <a:ext uri="{FF2B5EF4-FFF2-40B4-BE49-F238E27FC236}">
                <a16:creationId xmlns:a16="http://schemas.microsoft.com/office/drawing/2014/main" id="{BC7D4C8F-DA2C-407F-9CB5-12D29E220F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2106" y="4484868"/>
            <a:ext cx="9306938" cy="109689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400" b="0">
                <a:solidFill>
                  <a:schemeClr val="bg1"/>
                </a:solidFill>
              </a:defRPr>
            </a:lvl1pPr>
          </a:lstStyle>
          <a:p>
            <a:r>
              <a:rPr lang="ru-RU" sz="2400" dirty="0"/>
              <a:t>Направление Курсы Бизнес-приложения 16 </a:t>
            </a:r>
            <a:r>
              <a:rPr lang="ru-RU" sz="2400" dirty="0" err="1"/>
              <a:t>ак.час</a:t>
            </a:r>
            <a:r>
              <a:rPr lang="ru-RU" sz="2400" dirty="0"/>
              <a:t>.</a:t>
            </a:r>
          </a:p>
          <a:p>
            <a:endParaRPr lang="ru-RU" sz="2400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989D8A5-6110-473F-B3BE-96BC8D8CD72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2106" y="900268"/>
            <a:ext cx="3930599" cy="1099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BDEB476-C43A-43BB-9346-713FA0EE8CA5}"/>
              </a:ext>
            </a:extLst>
          </p:cNvPr>
          <p:cNvSpPr txBox="1"/>
          <p:nvPr userDrawn="1"/>
        </p:nvSpPr>
        <p:spPr>
          <a:xfrm>
            <a:off x="842106" y="6054509"/>
            <a:ext cx="5114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chemeClr val="accent1">
                    <a:lumMod val="20000"/>
                    <a:lumOff val="8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specialist.ru</a:t>
            </a:r>
            <a:endParaRPr lang="ru-RU" b="0" dirty="0">
              <a:solidFill>
                <a:schemeClr val="accent1">
                  <a:lumMod val="20000"/>
                  <a:lumOff val="8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308760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Заголовок раздела и подзаголовок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9463ACB8-C362-4D16-B699-DBE302265A5B}"/>
              </a:ext>
            </a:extLst>
          </p:cNvPr>
          <p:cNvSpPr txBox="1">
            <a:spLocks/>
          </p:cNvSpPr>
          <p:nvPr userDrawn="1"/>
        </p:nvSpPr>
        <p:spPr>
          <a:xfrm>
            <a:off x="677332" y="965830"/>
            <a:ext cx="9062089" cy="75754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sz="2800" b="0" dirty="0"/>
              <a:t>Подзаголовок раздела курса</a:t>
            </a:r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229DDE8A-E63F-4B77-B18F-E96EB0311573}"/>
              </a:ext>
            </a:extLst>
          </p:cNvPr>
          <p:cNvSpPr txBox="1">
            <a:spLocks/>
          </p:cNvSpPr>
          <p:nvPr userDrawn="1"/>
        </p:nvSpPr>
        <p:spPr>
          <a:xfrm>
            <a:off x="677333" y="469564"/>
            <a:ext cx="9062089" cy="61900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accent2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sz="3000" dirty="0">
                <a:solidFill>
                  <a:schemeClr val="accent2"/>
                </a:solidFill>
              </a:rPr>
              <a:t>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302039183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3" y="469564"/>
            <a:ext cx="9062089" cy="125291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>
                <a:solidFill>
                  <a:schemeClr val="accent2"/>
                </a:solidFill>
              </a:defRPr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722475"/>
            <a:ext cx="8596668" cy="4318888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10000"/>
              </a:lnSpc>
              <a:buSzPct val="130000"/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 sz="2000" b="0"/>
            </a:lvl1pPr>
            <a:lvl2pPr marL="742950" indent="-285750">
              <a:buSzPct val="130000"/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/>
            </a:lvl2pPr>
            <a:lvl3pPr marL="1143000" indent="-228600">
              <a:buSzPct val="130000"/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/>
            </a:lvl3pPr>
            <a:lvl4pPr marL="1600200" indent="-228600">
              <a:buSzPct val="130000"/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/>
            </a:lvl4pPr>
            <a:lvl5pPr marL="2057400" indent="-228600">
              <a:buSzPct val="130000"/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101550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 преподавателе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Текст 2">
            <a:extLst>
              <a:ext uri="{FF2B5EF4-FFF2-40B4-BE49-F238E27FC236}">
                <a16:creationId xmlns:a16="http://schemas.microsoft.com/office/drawing/2014/main" id="{AEA37DF3-6EB2-4447-B516-069AB1254685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3208306" y="1576336"/>
            <a:ext cx="7810213" cy="89541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latin typeface="Open Sans" pitchFamily="2" charset="0"/>
                <a:ea typeface="Open Sans" pitchFamily="2" charset="0"/>
                <a:cs typeface="Open Sans" pitchFamily="2" charset="0"/>
              </a:defRPr>
            </a:lvl1pPr>
          </a:lstStyle>
          <a:p>
            <a:pPr marL="0" indent="0">
              <a:buNone/>
            </a:pPr>
            <a:r>
              <a:rPr lang="ru-RU" sz="3200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-52"/>
              </a:rPr>
              <a:t>Клевогин</a:t>
            </a:r>
            <a:r>
              <a:rPr lang="ru-RU" sz="3200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-52"/>
              </a:rPr>
              <a:t> Сергей Павлович</a:t>
            </a:r>
          </a:p>
        </p:txBody>
      </p:sp>
      <p:sp>
        <p:nvSpPr>
          <p:cNvPr id="17" name="Объект 3">
            <a:extLst>
              <a:ext uri="{FF2B5EF4-FFF2-40B4-BE49-F238E27FC236}">
                <a16:creationId xmlns:a16="http://schemas.microsoft.com/office/drawing/2014/main" id="{44F41B25-6E40-4745-8F4C-7B04DFD446C4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208306" y="2466719"/>
            <a:ext cx="7663909" cy="312577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latin typeface="Open Sans" pitchFamily="2" charset="0"/>
                <a:ea typeface="Open Sans" pitchFamily="2" charset="0"/>
                <a:cs typeface="Open Sans" pitchFamily="2" charset="0"/>
              </a:defRPr>
            </a:lvl1pPr>
          </a:lstStyle>
          <a:p>
            <a:pPr>
              <a:buSzPct val="130000"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ru-RU" sz="2000" b="0" dirty="0">
                <a:latin typeface="Montserrat" panose="00000500000000000000" pitchFamily="2" charset="-52"/>
              </a:rPr>
              <a:t>Преподаватель курсов по Интернет-технологиям</a:t>
            </a:r>
          </a:p>
          <a:p>
            <a:pPr>
              <a:buSzPct val="130000"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ru-RU" sz="2000" b="0" dirty="0">
                <a:latin typeface="Montserrat" panose="00000500000000000000" pitchFamily="2" charset="-52"/>
              </a:rPr>
              <a:t>Сертифицированный разработчик, тренер и интегратор 1С-Битрикс</a:t>
            </a:r>
          </a:p>
          <a:p>
            <a:pPr>
              <a:buSzPct val="130000"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ru-RU" sz="2000" b="0" dirty="0">
                <a:latin typeface="Montserrat" panose="00000500000000000000" pitchFamily="2" charset="-52"/>
              </a:rPr>
              <a:t>15 лет в ИТ и Интернет</a:t>
            </a:r>
          </a:p>
          <a:p>
            <a:pPr>
              <a:buSzPct val="130000"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ru-RU" sz="2000" b="0" dirty="0">
                <a:latin typeface="Montserrat" panose="00000500000000000000" pitchFamily="2" charset="-52"/>
              </a:rPr>
              <a:t>Преподаватель курсов по Интернет-технологиям</a:t>
            </a:r>
          </a:p>
          <a:p>
            <a:pPr>
              <a:buSzPct val="130000"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ru-RU" sz="2000" b="0" dirty="0">
                <a:latin typeface="Montserrat" panose="00000500000000000000" pitchFamily="2" charset="-52"/>
              </a:rPr>
              <a:t>Сертифицированный разработчик, тренер и интегратор 1С-Битрикс</a:t>
            </a:r>
          </a:p>
          <a:p>
            <a:pPr marL="0" indent="0">
              <a:buNone/>
            </a:pPr>
            <a:endParaRPr lang="ru-RU" sz="2000" dirty="0"/>
          </a:p>
          <a:p>
            <a:endParaRPr lang="ru-RU" sz="2000" dirty="0"/>
          </a:p>
        </p:txBody>
      </p:sp>
      <p:sp>
        <p:nvSpPr>
          <p:cNvPr id="23" name="Заголовок 1">
            <a:extLst>
              <a:ext uri="{FF2B5EF4-FFF2-40B4-BE49-F238E27FC236}">
                <a16:creationId xmlns:a16="http://schemas.microsoft.com/office/drawing/2014/main" id="{80F53586-1450-4A51-9A61-7CE1B9D5E4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469564"/>
            <a:ext cx="9062089" cy="78411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ru-RU" sz="3000" dirty="0">
                <a:latin typeface="Open Sans" pitchFamily="2" charset="0"/>
                <a:ea typeface="Open Sans" pitchFamily="2" charset="0"/>
                <a:cs typeface="Open Sans" pitchFamily="2" charset="0"/>
              </a:rPr>
              <a:t>О преподавателе</a:t>
            </a:r>
          </a:p>
        </p:txBody>
      </p:sp>
      <p:sp>
        <p:nvSpPr>
          <p:cNvPr id="11" name="Рисунок 8">
            <a:extLst>
              <a:ext uri="{FF2B5EF4-FFF2-40B4-BE49-F238E27FC236}">
                <a16:creationId xmlns:a16="http://schemas.microsoft.com/office/drawing/2014/main" id="{5891B36B-881C-4141-BBE6-B105A943903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77336" y="1576337"/>
            <a:ext cx="2302449" cy="305385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ru-RU" dirty="0"/>
          </a:p>
        </p:txBody>
      </p:sp>
      <p:sp>
        <p:nvSpPr>
          <p:cNvPr id="12" name="Рисунок 8">
            <a:extLst>
              <a:ext uri="{FF2B5EF4-FFF2-40B4-BE49-F238E27FC236}">
                <a16:creationId xmlns:a16="http://schemas.microsoft.com/office/drawing/2014/main" id="{D0DC394C-8699-4A45-A201-AA08A651EF9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208307" y="5802531"/>
            <a:ext cx="1592294" cy="7994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ru-RU" dirty="0"/>
          </a:p>
        </p:txBody>
      </p:sp>
      <p:sp>
        <p:nvSpPr>
          <p:cNvPr id="24" name="Рисунок 8">
            <a:extLst>
              <a:ext uri="{FF2B5EF4-FFF2-40B4-BE49-F238E27FC236}">
                <a16:creationId xmlns:a16="http://schemas.microsoft.com/office/drawing/2014/main" id="{A1F3E756-AA96-4059-8790-E061C222A0C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44371" y="5802531"/>
            <a:ext cx="1592294" cy="7994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ru-RU" dirty="0"/>
          </a:p>
        </p:txBody>
      </p:sp>
      <p:sp>
        <p:nvSpPr>
          <p:cNvPr id="25" name="Рисунок 8">
            <a:extLst>
              <a:ext uri="{FF2B5EF4-FFF2-40B4-BE49-F238E27FC236}">
                <a16:creationId xmlns:a16="http://schemas.microsoft.com/office/drawing/2014/main" id="{4F2B07F3-F754-49F5-BDE6-333192BF63C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262147" y="5802531"/>
            <a:ext cx="1592294" cy="7994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ru-RU" dirty="0"/>
          </a:p>
        </p:txBody>
      </p:sp>
      <p:sp>
        <p:nvSpPr>
          <p:cNvPr id="26" name="Рисунок 8">
            <a:extLst>
              <a:ext uri="{FF2B5EF4-FFF2-40B4-BE49-F238E27FC236}">
                <a16:creationId xmlns:a16="http://schemas.microsoft.com/office/drawing/2014/main" id="{17E681ED-16F0-4689-A5CB-3937C69D54C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279921" y="5802531"/>
            <a:ext cx="1592294" cy="7994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6299974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+ подзаголовок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55A6DC10-EF66-4F0E-8206-F25E5DF7FC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469564"/>
            <a:ext cx="9062089" cy="125291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>
                <a:solidFill>
                  <a:schemeClr val="accent2"/>
                </a:solidFill>
              </a:defRPr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2F4D986-E3F5-40FA-A342-31C8592487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722475"/>
            <a:ext cx="8596668" cy="4318888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10000"/>
              </a:lnSpc>
              <a:buSzPct val="130000"/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 sz="2000" b="0"/>
            </a:lvl1pPr>
            <a:lvl2pPr marL="742950" indent="-285750">
              <a:buSzPct val="130000"/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/>
            </a:lvl2pPr>
            <a:lvl3pPr marL="1143000" indent="-228600">
              <a:buSzPct val="130000"/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/>
            </a:lvl3pPr>
            <a:lvl4pPr marL="1600200" indent="-228600">
              <a:buSzPct val="130000"/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/>
            </a:lvl4pPr>
            <a:lvl5pPr marL="2057400" indent="-228600">
              <a:buSzPct val="130000"/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538275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3" y="465307"/>
            <a:ext cx="9062089" cy="13208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>
                <a:solidFill>
                  <a:schemeClr val="accent2"/>
                </a:solidFill>
              </a:defRPr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  <a:prstGeom prst="rect">
            <a:avLst/>
          </a:prstGeom>
        </p:spPr>
        <p:txBody>
          <a:bodyPr/>
          <a:lstStyle>
            <a:lvl1pPr marL="342900" indent="-342900">
              <a:buSzPct val="130000"/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/>
            </a:lvl1pPr>
            <a:lvl2pPr marL="742950" indent="-285750">
              <a:buSzPct val="130000"/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/>
            </a:lvl2pPr>
            <a:lvl3pPr marL="1143000" indent="-228600">
              <a:buSzPct val="130000"/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/>
            </a:lvl3pPr>
            <a:lvl4pPr marL="1600200" indent="-228600">
              <a:buSzPct val="130000"/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/>
            </a:lvl4pPr>
            <a:lvl5pPr marL="2057400" indent="-228600">
              <a:buSzPct val="130000"/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  <a:prstGeom prst="rect">
            <a:avLst/>
          </a:prstGeom>
        </p:spPr>
        <p:txBody>
          <a:bodyPr/>
          <a:lstStyle>
            <a:lvl1pPr marL="342900" indent="-342900">
              <a:buSzPct val="130000"/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/>
            </a:lvl1pPr>
            <a:lvl2pPr marL="742950" indent="-285750">
              <a:buSzPct val="130000"/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/>
            </a:lvl2pPr>
            <a:lvl3pPr marL="1143000" indent="-228600">
              <a:buSzPct val="130000"/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/>
            </a:lvl3pPr>
            <a:lvl4pPr marL="1600200" indent="-228600">
              <a:buSzPct val="130000"/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/>
            </a:lvl4pPr>
            <a:lvl5pPr marL="2057400" indent="-228600">
              <a:buSzPct val="130000"/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154074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Вопросы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F8A79297-C692-45A9-BEF3-9FDA8162976E}"/>
              </a:ext>
            </a:extLst>
          </p:cNvPr>
          <p:cNvSpPr txBox="1">
            <a:spLocks/>
          </p:cNvSpPr>
          <p:nvPr userDrawn="1"/>
        </p:nvSpPr>
        <p:spPr>
          <a:xfrm>
            <a:off x="1266794" y="2669523"/>
            <a:ext cx="3650827" cy="127245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sz="5800" dirty="0"/>
              <a:t>Спасибо </a:t>
            </a:r>
          </a:p>
          <a:p>
            <a:r>
              <a:rPr lang="ru-RU" dirty="0"/>
              <a:t>за внимание!</a:t>
            </a:r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4BCDCEA4-EA37-4B79-9769-583AB696C4CC}"/>
              </a:ext>
            </a:extLst>
          </p:cNvPr>
          <p:cNvSpPr txBox="1">
            <a:spLocks/>
          </p:cNvSpPr>
          <p:nvPr userDrawn="1"/>
        </p:nvSpPr>
        <p:spPr>
          <a:xfrm>
            <a:off x="1266794" y="3876099"/>
            <a:ext cx="3650827" cy="75754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sz="3200" b="0" dirty="0"/>
              <a:t>Ваши вопросы…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B0FE18D-9184-4EAD-9BB5-47B554113EA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20186" y="345654"/>
            <a:ext cx="6404435" cy="6404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6917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653F746-D5FB-40B7-9844-97FB9920DE59}"/>
              </a:ext>
            </a:extLst>
          </p:cNvPr>
          <p:cNvSpPr txBox="1"/>
          <p:nvPr userDrawn="1"/>
        </p:nvSpPr>
        <p:spPr>
          <a:xfrm>
            <a:off x="742378" y="6041352"/>
            <a:ext cx="5114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specialist.ru</a:t>
            </a:r>
            <a:endParaRPr lang="ru-RU" b="0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501BF1C0-EADD-47BA-8687-016F44BBC2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7333" y="469564"/>
            <a:ext cx="9062089" cy="61900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ru-RU" sz="3000" dirty="0"/>
              <a:t>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29166262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олько заголовок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186A41AA-86B0-4826-A836-4E2796BE84A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2607515" y="813903"/>
            <a:ext cx="11132389" cy="7590265"/>
          </a:xfrm>
          <a:prstGeom prst="rect">
            <a:avLst/>
          </a:prstGeom>
        </p:spPr>
      </p:pic>
      <p:sp>
        <p:nvSpPr>
          <p:cNvPr id="13" name="Заголовок 1">
            <a:extLst>
              <a:ext uri="{FF2B5EF4-FFF2-40B4-BE49-F238E27FC236}">
                <a16:creationId xmlns:a16="http://schemas.microsoft.com/office/drawing/2014/main" id="{B121131D-EA0D-4E18-8811-50017C501D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469565"/>
            <a:ext cx="9062089" cy="68867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ru-RU" sz="3000" dirty="0"/>
              <a:t>Учебный центр «СПЕЦИАЛИСТ» –</a:t>
            </a:r>
          </a:p>
        </p:txBody>
      </p:sp>
      <p:sp>
        <p:nvSpPr>
          <p:cNvPr id="14" name="Заголовок 1">
            <a:extLst>
              <a:ext uri="{FF2B5EF4-FFF2-40B4-BE49-F238E27FC236}">
                <a16:creationId xmlns:a16="http://schemas.microsoft.com/office/drawing/2014/main" id="{B97056C4-B048-4049-9955-FF24ACB243A3}"/>
              </a:ext>
            </a:extLst>
          </p:cNvPr>
          <p:cNvSpPr txBox="1">
            <a:spLocks/>
          </p:cNvSpPr>
          <p:nvPr userDrawn="1"/>
        </p:nvSpPr>
        <p:spPr>
          <a:xfrm>
            <a:off x="672974" y="1066495"/>
            <a:ext cx="9062089" cy="75754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sz="2800" b="0" dirty="0"/>
              <a:t>Ваш путь к успеху</a:t>
            </a:r>
          </a:p>
        </p:txBody>
      </p:sp>
      <p:sp>
        <p:nvSpPr>
          <p:cNvPr id="15" name="Овал 14">
            <a:extLst>
              <a:ext uri="{FF2B5EF4-FFF2-40B4-BE49-F238E27FC236}">
                <a16:creationId xmlns:a16="http://schemas.microsoft.com/office/drawing/2014/main" id="{39D19A2B-32CF-4D08-9532-19E0E8D0687F}"/>
              </a:ext>
            </a:extLst>
          </p:cNvPr>
          <p:cNvSpPr/>
          <p:nvPr userDrawn="1"/>
        </p:nvSpPr>
        <p:spPr>
          <a:xfrm>
            <a:off x="1086364" y="2331664"/>
            <a:ext cx="594208" cy="59420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48D3F54C-88AD-4193-AFA6-6F88CAC3F7A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28382" y="2540053"/>
            <a:ext cx="313035" cy="194848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C53FEBFB-EDBE-4698-BC85-F289A32F5B09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226938" y="2490108"/>
            <a:ext cx="246075" cy="262211"/>
          </a:xfrm>
          <a:prstGeom prst="rect">
            <a:avLst/>
          </a:prstGeom>
        </p:spPr>
      </p:pic>
      <p:sp>
        <p:nvSpPr>
          <p:cNvPr id="18" name="Овал 17">
            <a:extLst>
              <a:ext uri="{FF2B5EF4-FFF2-40B4-BE49-F238E27FC236}">
                <a16:creationId xmlns:a16="http://schemas.microsoft.com/office/drawing/2014/main" id="{48E9CD85-0FA5-4C89-8C14-1A2EDABBDE8C}"/>
              </a:ext>
            </a:extLst>
          </p:cNvPr>
          <p:cNvSpPr/>
          <p:nvPr userDrawn="1"/>
        </p:nvSpPr>
        <p:spPr>
          <a:xfrm>
            <a:off x="5052872" y="2331664"/>
            <a:ext cx="594208" cy="59420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Объект 2">
            <a:extLst>
              <a:ext uri="{FF2B5EF4-FFF2-40B4-BE49-F238E27FC236}">
                <a16:creationId xmlns:a16="http://schemas.microsoft.com/office/drawing/2014/main" id="{A0FE37F1-BE4F-47A6-A981-96569F2D2FEC}"/>
              </a:ext>
            </a:extLst>
          </p:cNvPr>
          <p:cNvSpPr txBox="1">
            <a:spLocks/>
          </p:cNvSpPr>
          <p:nvPr userDrawn="1"/>
        </p:nvSpPr>
        <p:spPr>
          <a:xfrm>
            <a:off x="5718895" y="2331664"/>
            <a:ext cx="2967904" cy="9817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00" b="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ru-RU" altLang="ru-RU" sz="2400" dirty="0">
                <a:solidFill>
                  <a:schemeClr val="accent6">
                    <a:lumMod val="50000"/>
                  </a:schemeClr>
                </a:solidFill>
              </a:rPr>
              <a:t>+7 (495) 232-32-16</a:t>
            </a:r>
          </a:p>
          <a:p>
            <a:endParaRPr lang="ru-RU" sz="2800" dirty="0"/>
          </a:p>
        </p:txBody>
      </p:sp>
      <p:sp>
        <p:nvSpPr>
          <p:cNvPr id="11" name="Объект 2">
            <a:extLst>
              <a:ext uri="{FF2B5EF4-FFF2-40B4-BE49-F238E27FC236}">
                <a16:creationId xmlns:a16="http://schemas.microsoft.com/office/drawing/2014/main" id="{1D0B2BD3-DF30-4577-B49D-A455EF3F75D3}"/>
              </a:ext>
            </a:extLst>
          </p:cNvPr>
          <p:cNvSpPr txBox="1">
            <a:spLocks/>
          </p:cNvSpPr>
          <p:nvPr userDrawn="1"/>
        </p:nvSpPr>
        <p:spPr>
          <a:xfrm>
            <a:off x="1763321" y="2331664"/>
            <a:ext cx="2967904" cy="9817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00" b="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en-US" altLang="ru-RU" sz="2400" dirty="0">
                <a:solidFill>
                  <a:schemeClr val="accent6">
                    <a:lumMod val="50000"/>
                  </a:schemeClr>
                </a:solidFill>
              </a:rPr>
              <a:t>info@specialist.ru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59909807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09AA9130-CF1C-4B8A-B848-1CBEBE582622}"/>
              </a:ext>
            </a:extLst>
          </p:cNvPr>
          <p:cNvSpPr txBox="1">
            <a:spLocks/>
          </p:cNvSpPr>
          <p:nvPr userDrawn="1"/>
        </p:nvSpPr>
        <p:spPr>
          <a:xfrm>
            <a:off x="620120" y="1362864"/>
            <a:ext cx="9371848" cy="175202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accent2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sz="2800" b="0" dirty="0">
                <a:solidFill>
                  <a:schemeClr val="accent6">
                    <a:lumMod val="5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«Битрикс24 — администрирование: CRM, коробочная версия, бизнес-процессы»</a:t>
            </a:r>
          </a:p>
        </p:txBody>
      </p:sp>
      <p:sp>
        <p:nvSpPr>
          <p:cNvPr id="17" name="Объект 3">
            <a:extLst>
              <a:ext uri="{FF2B5EF4-FFF2-40B4-BE49-F238E27FC236}">
                <a16:creationId xmlns:a16="http://schemas.microsoft.com/office/drawing/2014/main" id="{3A79C625-6CD7-4D01-BAF0-81D1A8479B09}"/>
              </a:ext>
            </a:extLst>
          </p:cNvPr>
          <p:cNvSpPr txBox="1">
            <a:spLocks/>
          </p:cNvSpPr>
          <p:nvPr userDrawn="1"/>
        </p:nvSpPr>
        <p:spPr>
          <a:xfrm>
            <a:off x="620121" y="2472572"/>
            <a:ext cx="9371848" cy="2047181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  <a:spcBef>
                <a:spcPts val="600"/>
              </a:spcBef>
              <a:buSzPct val="130000"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ru-RU" sz="2000" b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Как администрировать Битрикс24?</a:t>
            </a:r>
          </a:p>
          <a:p>
            <a:pPr>
              <a:lnSpc>
                <a:spcPct val="130000"/>
              </a:lnSpc>
              <a:spcBef>
                <a:spcPts val="600"/>
              </a:spcBef>
              <a:buSzPct val="130000"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ru-RU" sz="2000" b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Как администрировать модули Битрикс24?</a:t>
            </a:r>
          </a:p>
          <a:p>
            <a:pPr>
              <a:lnSpc>
                <a:spcPct val="130000"/>
              </a:lnSpc>
              <a:spcBef>
                <a:spcPts val="600"/>
              </a:spcBef>
              <a:buSzPct val="130000"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ru-RU" sz="2000" b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Как установить коробочную версию Битрикс24?</a:t>
            </a:r>
          </a:p>
          <a:p>
            <a:pPr>
              <a:lnSpc>
                <a:spcPct val="130000"/>
              </a:lnSpc>
              <a:spcBef>
                <a:spcPts val="600"/>
              </a:spcBef>
              <a:buSzPct val="130000"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ru-RU" sz="2000" b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Как работать с бизнес-процессами Битрикс24?</a:t>
            </a:r>
          </a:p>
          <a:p>
            <a:pPr marL="0" indent="0">
              <a:lnSpc>
                <a:spcPct val="130000"/>
              </a:lnSpc>
              <a:buNone/>
            </a:pPr>
            <a:endParaRPr lang="ru-RU" sz="2000" b="0" dirty="0"/>
          </a:p>
        </p:txBody>
      </p:sp>
      <p:sp>
        <p:nvSpPr>
          <p:cNvPr id="18" name="Заголовок 1">
            <a:extLst>
              <a:ext uri="{FF2B5EF4-FFF2-40B4-BE49-F238E27FC236}">
                <a16:creationId xmlns:a16="http://schemas.microsoft.com/office/drawing/2014/main" id="{FEC5562A-88BE-4F02-9754-38D21B23B7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469564"/>
            <a:ext cx="9062089" cy="78411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ru-RU" sz="3000" dirty="0">
                <a:latin typeface="Open Sans" pitchFamily="2" charset="0"/>
                <a:ea typeface="Open Sans" pitchFamily="2" charset="0"/>
                <a:cs typeface="Open Sans" pitchFamily="2" charset="0"/>
              </a:rPr>
              <a:t>Описание курса</a:t>
            </a:r>
          </a:p>
        </p:txBody>
      </p:sp>
      <p:sp>
        <p:nvSpPr>
          <p:cNvPr id="19" name="Прямоугольник: скругленные углы 18">
            <a:extLst>
              <a:ext uri="{FF2B5EF4-FFF2-40B4-BE49-F238E27FC236}">
                <a16:creationId xmlns:a16="http://schemas.microsoft.com/office/drawing/2014/main" id="{57E9A7DB-01F5-48C2-9C51-CFB005267715}"/>
              </a:ext>
            </a:extLst>
          </p:cNvPr>
          <p:cNvSpPr/>
          <p:nvPr userDrawn="1"/>
        </p:nvSpPr>
        <p:spPr>
          <a:xfrm>
            <a:off x="758390" y="4708362"/>
            <a:ext cx="9233578" cy="1900009"/>
          </a:xfrm>
          <a:prstGeom prst="roundRect">
            <a:avLst/>
          </a:prstGeom>
          <a:noFill/>
          <a:ln>
            <a:solidFill>
              <a:srgbClr val="175A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ADE86E1A-DA15-452A-92E5-D6AC93181C05}"/>
              </a:ext>
            </a:extLst>
          </p:cNvPr>
          <p:cNvSpPr/>
          <p:nvPr userDrawn="1"/>
        </p:nvSpPr>
        <p:spPr>
          <a:xfrm>
            <a:off x="2297178" y="4892907"/>
            <a:ext cx="7632480" cy="14997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ru-RU" dirty="0">
                <a:latin typeface="Open Sans" pitchFamily="2" charset="0"/>
                <a:ea typeface="Open Sans" pitchFamily="2" charset="0"/>
                <a:cs typeface="Open Sans" pitchFamily="2" charset="0"/>
              </a:rPr>
              <a:t>На эти и множество других вопросов слушатель получит ответ. Полученные навыки и знания востребованы во </a:t>
            </a:r>
            <a:r>
              <a:rPr lang="ru-RU" b="1" dirty="0">
                <a:latin typeface="Open Sans" pitchFamily="2" charset="0"/>
                <a:ea typeface="Open Sans" pitchFamily="2" charset="0"/>
                <a:cs typeface="Open Sans" pitchFamily="2" charset="0"/>
              </a:rPr>
              <a:t>множестве компаний</a:t>
            </a:r>
            <a:r>
              <a:rPr lang="ru-RU" dirty="0">
                <a:latin typeface="Open Sans" pitchFamily="2" charset="0"/>
                <a:ea typeface="Open Sans" pitchFamily="2" charset="0"/>
                <a:cs typeface="Open Sans" pitchFamily="2" charset="0"/>
              </a:rPr>
              <a:t> уже внедривших Битрикс24 или только рассматривающих его.</a:t>
            </a:r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7D2E8F31-1190-4879-B089-F06AA964572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2585" y="5137834"/>
            <a:ext cx="1053964" cy="1053964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B13ABD1D-A3C5-44E6-BCCC-AAAE9E9F964D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880644" y="3169147"/>
            <a:ext cx="2018211" cy="2010791"/>
          </a:xfrm>
          <a:prstGeom prst="rect">
            <a:avLst/>
          </a:prstGeom>
        </p:spPr>
      </p:pic>
      <p:sp>
        <p:nvSpPr>
          <p:cNvPr id="23" name="Заголовок 1">
            <a:extLst>
              <a:ext uri="{FF2B5EF4-FFF2-40B4-BE49-F238E27FC236}">
                <a16:creationId xmlns:a16="http://schemas.microsoft.com/office/drawing/2014/main" id="{B82C14F4-2332-482E-B3B9-D47047F3BAE9}"/>
              </a:ext>
            </a:extLst>
          </p:cNvPr>
          <p:cNvSpPr txBox="1">
            <a:spLocks/>
          </p:cNvSpPr>
          <p:nvPr userDrawn="1"/>
        </p:nvSpPr>
        <p:spPr>
          <a:xfrm>
            <a:off x="9985736" y="4306338"/>
            <a:ext cx="1834738" cy="60240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accent2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ru-RU" sz="1500" b="0" dirty="0">
                <a:solidFill>
                  <a:schemeClr val="accent6">
                    <a:lumMod val="50000"/>
                  </a:schemeClr>
                </a:solidFill>
              </a:rPr>
              <a:t>Длительность:</a:t>
            </a:r>
          </a:p>
          <a:p>
            <a:pPr algn="ctr"/>
            <a:r>
              <a:rPr lang="en-US" sz="1500" dirty="0">
                <a:solidFill>
                  <a:schemeClr val="accent6">
                    <a:lumMod val="50000"/>
                  </a:schemeClr>
                </a:solidFill>
              </a:rPr>
              <a:t>45 </a:t>
            </a:r>
            <a:r>
              <a:rPr lang="ru-RU" sz="1500" dirty="0" err="1">
                <a:solidFill>
                  <a:schemeClr val="accent6">
                    <a:lumMod val="50000"/>
                  </a:schemeClr>
                </a:solidFill>
              </a:rPr>
              <a:t>ак.ч</a:t>
            </a:r>
            <a:r>
              <a:rPr lang="ru-RU" sz="1500" dirty="0">
                <a:solidFill>
                  <a:schemeClr val="accent6">
                    <a:lumMod val="50000"/>
                  </a:schemeClr>
                </a:solidFill>
              </a:rPr>
              <a:t>.</a:t>
            </a:r>
            <a:endParaRPr 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C7890921-FFE3-415B-91EA-0AC41DDF0749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516810" y="3404622"/>
            <a:ext cx="795628" cy="795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82650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писание курс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Заголовок 1">
            <a:extLst>
              <a:ext uri="{FF2B5EF4-FFF2-40B4-BE49-F238E27FC236}">
                <a16:creationId xmlns:a16="http://schemas.microsoft.com/office/drawing/2014/main" id="{ED4CB9D8-E883-4067-84F5-E497D0F5CD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5" y="379778"/>
            <a:ext cx="8596668" cy="11037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ru-RU" sz="3000" dirty="0">
                <a:latin typeface="Open Sans" pitchFamily="2" charset="0"/>
                <a:ea typeface="Open Sans" pitchFamily="2" charset="0"/>
                <a:cs typeface="Open Sans" pitchFamily="2" charset="0"/>
              </a:rPr>
              <a:t>Описание курса</a:t>
            </a:r>
          </a:p>
        </p:txBody>
      </p:sp>
      <p:sp>
        <p:nvSpPr>
          <p:cNvPr id="15" name="Текст 2">
            <a:extLst>
              <a:ext uri="{FF2B5EF4-FFF2-40B4-BE49-F238E27FC236}">
                <a16:creationId xmlns:a16="http://schemas.microsoft.com/office/drawing/2014/main" id="{1274A601-4A03-41F1-9C27-9E15FA3A1AC0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677335" y="1104652"/>
            <a:ext cx="9076265" cy="7626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FontTx/>
              <a:buNone/>
              <a:defRPr/>
            </a:lvl1pPr>
          </a:lstStyle>
          <a:p>
            <a:r>
              <a:rPr lang="ru-RU" b="0" dirty="0">
                <a:solidFill>
                  <a:schemeClr val="accent6">
                    <a:lumMod val="5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Цель курса: получение экспертных знаний по Битрикс24 для дальнейшего администрирования системы и бизнес-инструментов.</a:t>
            </a:r>
          </a:p>
        </p:txBody>
      </p:sp>
      <p:sp>
        <p:nvSpPr>
          <p:cNvPr id="16" name="Объект 3">
            <a:extLst>
              <a:ext uri="{FF2B5EF4-FFF2-40B4-BE49-F238E27FC236}">
                <a16:creationId xmlns:a16="http://schemas.microsoft.com/office/drawing/2014/main" id="{C24206D2-05C5-411C-A9FE-4E01EEB88499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77333" y="1789279"/>
            <a:ext cx="8862451" cy="3411721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200" dirty="0">
                <a:solidFill>
                  <a:schemeClr val="accent1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Задачи курса:</a:t>
            </a:r>
          </a:p>
          <a:p>
            <a:pPr>
              <a:buSzPct val="130000"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ru-RU" sz="1600" b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Битрикс24 – один из самых востребованных на сегодня наборов бизнес-инструментов. Он объединяет в себе современную </a:t>
            </a:r>
            <a:r>
              <a:rPr lang="en-US" sz="1600" b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CRM</a:t>
            </a:r>
            <a:r>
              <a:rPr lang="ru-RU" sz="1600" b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+маркетинг, </a:t>
            </a:r>
            <a:r>
              <a:rPr lang="en-US" sz="1600" b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BPM</a:t>
            </a:r>
            <a:r>
              <a:rPr lang="ru-RU" sz="1600" b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 с широкими возможностями для автоматизации и множество других актуальных инструментов.</a:t>
            </a:r>
          </a:p>
          <a:p>
            <a:pPr>
              <a:buSzPct val="130000"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ru-RU" sz="1600" b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Курс дает знания и навыки, необходимые для понимания принципов администрирования системы. Рассматриваются облачная и коробочная версии продукта.</a:t>
            </a:r>
          </a:p>
          <a:p>
            <a:pPr>
              <a:buSzPct val="130000"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ru-RU" sz="1600" b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Практикум курса представляет собой цикл последовательно выполняемых лабораторных работ по каждому из модулей</a:t>
            </a: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809F476E-2D5A-4C98-9700-44A6B88632C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880644" y="3169147"/>
            <a:ext cx="2018211" cy="2010791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89B26940-BA30-4C4A-98FD-A42AC05E4CCA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450287" y="3493422"/>
            <a:ext cx="862151" cy="714575"/>
          </a:xfrm>
          <a:prstGeom prst="rect">
            <a:avLst/>
          </a:prstGeom>
        </p:spPr>
      </p:pic>
      <p:sp>
        <p:nvSpPr>
          <p:cNvPr id="19" name="Заголовок 1">
            <a:extLst>
              <a:ext uri="{FF2B5EF4-FFF2-40B4-BE49-F238E27FC236}">
                <a16:creationId xmlns:a16="http://schemas.microsoft.com/office/drawing/2014/main" id="{151291FC-8201-4BB5-9551-C383201CFBAD}"/>
              </a:ext>
            </a:extLst>
          </p:cNvPr>
          <p:cNvSpPr txBox="1">
            <a:spLocks/>
          </p:cNvSpPr>
          <p:nvPr userDrawn="1"/>
        </p:nvSpPr>
        <p:spPr>
          <a:xfrm>
            <a:off x="9985736" y="4306338"/>
            <a:ext cx="1834738" cy="60240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accent2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ru-RU" sz="1500" b="0" dirty="0">
                <a:solidFill>
                  <a:schemeClr val="accent6">
                    <a:lumMod val="50000"/>
                  </a:schemeClr>
                </a:solidFill>
              </a:rPr>
              <a:t>Курс</a:t>
            </a:r>
          </a:p>
          <a:p>
            <a:pPr algn="ctr"/>
            <a:r>
              <a:rPr lang="ru-RU" sz="1500" dirty="0" err="1">
                <a:solidFill>
                  <a:schemeClr val="accent6">
                    <a:lumMod val="50000"/>
                  </a:schemeClr>
                </a:solidFill>
              </a:rPr>
              <a:t>Битрикс</a:t>
            </a:r>
            <a:r>
              <a:rPr lang="ru-RU" sz="1500" dirty="0">
                <a:solidFill>
                  <a:schemeClr val="accent6">
                    <a:lumMod val="50000"/>
                  </a:schemeClr>
                </a:solidFill>
              </a:rPr>
              <a:t> 24</a:t>
            </a:r>
            <a:endParaRPr 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93CFC8D4-EB75-4C57-950F-15F16961D369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47002" y="4972240"/>
            <a:ext cx="8092197" cy="1984055"/>
          </a:xfrm>
          <a:prstGeom prst="rect">
            <a:avLst/>
          </a:prstGeom>
        </p:spPr>
      </p:pic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24B48005-F054-4038-A613-2B84303E3B0B}"/>
              </a:ext>
            </a:extLst>
          </p:cNvPr>
          <p:cNvSpPr/>
          <p:nvPr userDrawn="1"/>
        </p:nvSpPr>
        <p:spPr>
          <a:xfrm>
            <a:off x="907034" y="5258284"/>
            <a:ext cx="1457450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1500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Совпала 1 </a:t>
            </a:r>
            <a:endParaRPr lang="en-US" sz="1500" dirty="0">
              <a:solidFill>
                <a:schemeClr val="bg1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algn="ctr"/>
            <a:r>
              <a:rPr lang="ru-RU" sz="1500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последняя </a:t>
            </a:r>
            <a:endParaRPr lang="en-US" sz="1500" dirty="0">
              <a:solidFill>
                <a:schemeClr val="bg1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algn="ctr"/>
            <a:r>
              <a:rPr lang="ru-RU" sz="1500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цифра –</a:t>
            </a:r>
            <a:br>
              <a:rPr lang="ru-RU" sz="1500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</a:br>
            <a:r>
              <a:rPr lang="ru-RU" sz="1500" b="1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скидка +15%</a:t>
            </a:r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2DFC7A81-2CDD-499C-90C2-D9961D81A4AE}"/>
              </a:ext>
            </a:extLst>
          </p:cNvPr>
          <p:cNvSpPr/>
          <p:nvPr userDrawn="1"/>
        </p:nvSpPr>
        <p:spPr>
          <a:xfrm>
            <a:off x="3027572" y="5258284"/>
            <a:ext cx="1457450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Совпали 2</a:t>
            </a:r>
            <a:endParaRPr lang="en-US" sz="1500" dirty="0">
              <a:solidFill>
                <a:schemeClr val="tx1">
                  <a:lumMod val="85000"/>
                  <a:lumOff val="1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algn="ctr"/>
            <a:r>
              <a:rPr lang="ru-RU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последних </a:t>
            </a:r>
            <a:endParaRPr lang="en-US" sz="1500" dirty="0">
              <a:solidFill>
                <a:schemeClr val="tx1">
                  <a:lumMod val="85000"/>
                  <a:lumOff val="1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algn="ctr"/>
            <a:r>
              <a:rPr lang="ru-RU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цифры –</a:t>
            </a:r>
            <a:br>
              <a:rPr lang="ru-RU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</a:br>
            <a:r>
              <a:rPr lang="ru-RU" sz="1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скидка +20%</a:t>
            </a:r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69A90117-0F25-44A0-84CD-E90E07614B8B}"/>
              </a:ext>
            </a:extLst>
          </p:cNvPr>
          <p:cNvSpPr/>
          <p:nvPr userDrawn="1"/>
        </p:nvSpPr>
        <p:spPr>
          <a:xfrm>
            <a:off x="5108558" y="5258284"/>
            <a:ext cx="1457450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1500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Совпали 3</a:t>
            </a:r>
            <a:endParaRPr lang="en-US" sz="1500" dirty="0">
              <a:solidFill>
                <a:schemeClr val="bg1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algn="ctr"/>
            <a:r>
              <a:rPr lang="ru-RU" sz="1500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последних </a:t>
            </a:r>
            <a:endParaRPr lang="en-US" sz="1500" dirty="0">
              <a:solidFill>
                <a:schemeClr val="bg1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algn="ctr"/>
            <a:r>
              <a:rPr lang="ru-RU" sz="1500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цифры –</a:t>
            </a:r>
            <a:br>
              <a:rPr lang="ru-RU" sz="1500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</a:br>
            <a:r>
              <a:rPr lang="ru-RU" sz="1500" b="1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скидка +25%</a:t>
            </a:r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27FE5FB8-FCB6-467B-9AF7-6D54E06848AC}"/>
              </a:ext>
            </a:extLst>
          </p:cNvPr>
          <p:cNvSpPr/>
          <p:nvPr userDrawn="1"/>
        </p:nvSpPr>
        <p:spPr>
          <a:xfrm>
            <a:off x="7189544" y="5258283"/>
            <a:ext cx="1457450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Совпали 4</a:t>
            </a:r>
            <a:endParaRPr lang="en-US" sz="1500" dirty="0">
              <a:solidFill>
                <a:schemeClr val="tx1">
                  <a:lumMod val="85000"/>
                  <a:lumOff val="1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algn="ctr"/>
            <a:r>
              <a:rPr lang="ru-RU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последних </a:t>
            </a:r>
            <a:endParaRPr lang="en-US" sz="1500" dirty="0">
              <a:solidFill>
                <a:schemeClr val="tx1">
                  <a:lumMod val="85000"/>
                  <a:lumOff val="1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algn="ctr"/>
            <a:r>
              <a:rPr lang="ru-RU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цифры –</a:t>
            </a:r>
            <a:br>
              <a:rPr lang="ru-RU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</a:br>
            <a:r>
              <a:rPr lang="ru-RU" sz="1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скидка +30%</a:t>
            </a:r>
          </a:p>
        </p:txBody>
      </p:sp>
    </p:spTree>
    <p:extLst>
      <p:ext uri="{BB962C8B-B14F-4D97-AF65-F5344CB8AC3E}">
        <p14:creationId xmlns:p14="http://schemas.microsoft.com/office/powerpoint/2010/main" val="171746412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писание курса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67AF9A73-8A28-47CE-8FED-8753850FC00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50561" y="2633681"/>
            <a:ext cx="3028541" cy="3166202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CF913A0D-4F96-4920-AC5D-5D6D7F610F5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18720" y="2699659"/>
            <a:ext cx="2932166" cy="3071108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256B5C45-BE33-4766-80BA-BF46CCC99A03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7334" y="2767895"/>
            <a:ext cx="3020868" cy="3166202"/>
          </a:xfrm>
          <a:prstGeom prst="rect">
            <a:avLst/>
          </a:prstGeom>
        </p:spPr>
      </p:pic>
      <p:sp>
        <p:nvSpPr>
          <p:cNvPr id="27" name="Объект 3">
            <a:extLst>
              <a:ext uri="{FF2B5EF4-FFF2-40B4-BE49-F238E27FC236}">
                <a16:creationId xmlns:a16="http://schemas.microsoft.com/office/drawing/2014/main" id="{0DC38EB0-C37A-49D3-8ED4-96497DD59A9F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77334" y="1878322"/>
            <a:ext cx="8862451" cy="54273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200" dirty="0">
                <a:solidFill>
                  <a:schemeClr val="accent1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Задачи курса:</a:t>
            </a:r>
          </a:p>
        </p:txBody>
      </p:sp>
      <p:sp>
        <p:nvSpPr>
          <p:cNvPr id="28" name="Объект 3">
            <a:extLst>
              <a:ext uri="{FF2B5EF4-FFF2-40B4-BE49-F238E27FC236}">
                <a16:creationId xmlns:a16="http://schemas.microsoft.com/office/drawing/2014/main" id="{7BEE5FFE-4645-4636-9094-90CA4BB8920D}"/>
              </a:ext>
            </a:extLst>
          </p:cNvPr>
          <p:cNvSpPr txBox="1">
            <a:spLocks/>
          </p:cNvSpPr>
          <p:nvPr userDrawn="1"/>
        </p:nvSpPr>
        <p:spPr>
          <a:xfrm>
            <a:off x="1612898" y="3525974"/>
            <a:ext cx="2085304" cy="16500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SzPct val="130000"/>
              <a:buNone/>
            </a:pPr>
            <a:r>
              <a:rPr lang="ru-RU" sz="1050" dirty="0">
                <a:latin typeface="Open Sans" pitchFamily="2" charset="0"/>
                <a:ea typeface="Open Sans" pitchFamily="2" charset="0"/>
                <a:cs typeface="Open Sans" pitchFamily="2" charset="0"/>
              </a:rPr>
              <a:t>Битрикс24 </a:t>
            </a:r>
            <a:r>
              <a:rPr lang="ru-RU" sz="1050" b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– один из самых востребованных на сегодня наборов бизнес-инструментов. Он объединяет в себе современную </a:t>
            </a:r>
            <a:r>
              <a:rPr lang="en-US" sz="1050" b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CRM</a:t>
            </a:r>
            <a:r>
              <a:rPr lang="ru-RU" sz="1050" b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+маркетинг</a:t>
            </a:r>
          </a:p>
        </p:txBody>
      </p:sp>
      <p:sp>
        <p:nvSpPr>
          <p:cNvPr id="29" name="Объект 3">
            <a:extLst>
              <a:ext uri="{FF2B5EF4-FFF2-40B4-BE49-F238E27FC236}">
                <a16:creationId xmlns:a16="http://schemas.microsoft.com/office/drawing/2014/main" id="{AA3DC84B-1467-43D8-9FEE-7D5ABBCD8F46}"/>
              </a:ext>
            </a:extLst>
          </p:cNvPr>
          <p:cNvSpPr txBox="1">
            <a:spLocks/>
          </p:cNvSpPr>
          <p:nvPr userDrawn="1"/>
        </p:nvSpPr>
        <p:spPr>
          <a:xfrm>
            <a:off x="8463671" y="3525974"/>
            <a:ext cx="2204329" cy="18561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SzPct val="130000"/>
              <a:buNone/>
            </a:pPr>
            <a:r>
              <a:rPr lang="ru-RU" sz="1050" b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Курс дает </a:t>
            </a:r>
            <a:r>
              <a:rPr lang="ru-RU" sz="1050" dirty="0">
                <a:latin typeface="Open Sans" pitchFamily="2" charset="0"/>
                <a:ea typeface="Open Sans" pitchFamily="2" charset="0"/>
                <a:cs typeface="Open Sans" pitchFamily="2" charset="0"/>
              </a:rPr>
              <a:t>знания и навыки</a:t>
            </a:r>
            <a:r>
              <a:rPr lang="ru-RU" sz="1050" b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, необходимые для понимания принципов администрирования системы. Рассматриваются облачная и коробочная версии продукта</a:t>
            </a:r>
          </a:p>
        </p:txBody>
      </p:sp>
      <p:sp>
        <p:nvSpPr>
          <p:cNvPr id="30" name="Объект 3">
            <a:extLst>
              <a:ext uri="{FF2B5EF4-FFF2-40B4-BE49-F238E27FC236}">
                <a16:creationId xmlns:a16="http://schemas.microsoft.com/office/drawing/2014/main" id="{0449CD7E-4FCD-44CC-9A5C-06EF02683DAD}"/>
              </a:ext>
            </a:extLst>
          </p:cNvPr>
          <p:cNvSpPr txBox="1">
            <a:spLocks/>
          </p:cNvSpPr>
          <p:nvPr userDrawn="1"/>
        </p:nvSpPr>
        <p:spPr>
          <a:xfrm>
            <a:off x="5128686" y="3453835"/>
            <a:ext cx="1820754" cy="16767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SzPct val="130000"/>
              <a:buNone/>
            </a:pPr>
            <a:r>
              <a:rPr lang="ru-RU" sz="1050" b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Практикум курса представляет собой цикл последовательно выполняемых </a:t>
            </a:r>
            <a:r>
              <a:rPr lang="ru-RU" sz="1050" dirty="0">
                <a:latin typeface="Open Sans" pitchFamily="2" charset="0"/>
                <a:ea typeface="Open Sans" pitchFamily="2" charset="0"/>
                <a:cs typeface="Open Sans" pitchFamily="2" charset="0"/>
              </a:rPr>
              <a:t>лабораторных работ </a:t>
            </a:r>
            <a:r>
              <a:rPr lang="ru-RU" sz="1050" b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по каждому из модулей</a:t>
            </a:r>
          </a:p>
        </p:txBody>
      </p:sp>
      <p:sp>
        <p:nvSpPr>
          <p:cNvPr id="31" name="Заголовок 1">
            <a:extLst>
              <a:ext uri="{FF2B5EF4-FFF2-40B4-BE49-F238E27FC236}">
                <a16:creationId xmlns:a16="http://schemas.microsoft.com/office/drawing/2014/main" id="{253CB30A-850B-46E0-9B72-409F2FE5C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5" y="379778"/>
            <a:ext cx="8596668" cy="110376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ru-RU" sz="3000" dirty="0">
                <a:latin typeface="Open Sans" pitchFamily="2" charset="0"/>
                <a:ea typeface="Open Sans" pitchFamily="2" charset="0"/>
                <a:cs typeface="Open Sans" pitchFamily="2" charset="0"/>
              </a:rPr>
              <a:t>Описание курса</a:t>
            </a:r>
          </a:p>
        </p:txBody>
      </p:sp>
    </p:spTree>
    <p:extLst>
      <p:ext uri="{BB962C8B-B14F-4D97-AF65-F5344CB8AC3E}">
        <p14:creationId xmlns:p14="http://schemas.microsoft.com/office/powerpoint/2010/main" val="342018539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рудоустройств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35B51A3E-7554-4654-9C31-6F1878FCB32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25281" y="1888855"/>
            <a:ext cx="4282579" cy="3740119"/>
          </a:xfrm>
          <a:prstGeom prst="rect">
            <a:avLst/>
          </a:prstGeom>
        </p:spPr>
      </p:pic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B890CC67-3F2E-42B3-B503-5162DB81C2D2}"/>
              </a:ext>
            </a:extLst>
          </p:cNvPr>
          <p:cNvSpPr/>
          <p:nvPr userDrawn="1"/>
        </p:nvSpPr>
        <p:spPr>
          <a:xfrm>
            <a:off x="6826575" y="2247296"/>
            <a:ext cx="219740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Совпала 1 последняя </a:t>
            </a:r>
            <a:endParaRPr lang="en-US" sz="1100" dirty="0">
              <a:solidFill>
                <a:schemeClr val="tx1">
                  <a:lumMod val="85000"/>
                  <a:lumOff val="1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r>
              <a:rPr lang="ru-RU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цифра – </a:t>
            </a:r>
            <a:r>
              <a:rPr lang="ru-RU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скидка +15%</a:t>
            </a: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1E99BC96-C759-43DB-A0F4-ED66CB929F1F}"/>
              </a:ext>
            </a:extLst>
          </p:cNvPr>
          <p:cNvSpPr/>
          <p:nvPr userDrawn="1"/>
        </p:nvSpPr>
        <p:spPr>
          <a:xfrm>
            <a:off x="6809157" y="1734966"/>
            <a:ext cx="219740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Позиция 1</a:t>
            </a: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E3AE3B82-7498-4410-B767-3A2718DB358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84779" y="2073060"/>
            <a:ext cx="115117" cy="115117"/>
          </a:xfrm>
          <a:prstGeom prst="rect">
            <a:avLst/>
          </a:prstGeom>
        </p:spPr>
      </p:pic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C950F127-BC63-46A2-AFF2-4F940ED91674}"/>
              </a:ext>
            </a:extLst>
          </p:cNvPr>
          <p:cNvSpPr/>
          <p:nvPr userDrawn="1"/>
        </p:nvSpPr>
        <p:spPr>
          <a:xfrm>
            <a:off x="8122064" y="5399004"/>
            <a:ext cx="219740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Совпала 1 последняя </a:t>
            </a:r>
            <a:endParaRPr lang="en-US" sz="1100" dirty="0">
              <a:solidFill>
                <a:schemeClr val="tx1">
                  <a:lumMod val="85000"/>
                  <a:lumOff val="1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r>
              <a:rPr lang="ru-RU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цифра – </a:t>
            </a:r>
            <a:r>
              <a:rPr lang="ru-RU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скидка +15%</a:t>
            </a: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16B6B89B-E941-45E4-9185-AE3ADCFBAC31}"/>
              </a:ext>
            </a:extLst>
          </p:cNvPr>
          <p:cNvSpPr/>
          <p:nvPr userDrawn="1"/>
        </p:nvSpPr>
        <p:spPr>
          <a:xfrm>
            <a:off x="8104646" y="4886674"/>
            <a:ext cx="219740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Позиция 1</a:t>
            </a: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7645B51F-9443-498B-8287-2533FE9E8709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180268" y="5224768"/>
            <a:ext cx="115117" cy="115117"/>
          </a:xfrm>
          <a:prstGeom prst="rect">
            <a:avLst/>
          </a:prstGeom>
        </p:spPr>
      </p:pic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0EDA233E-10AC-454D-8B98-18CBAACAAF3E}"/>
              </a:ext>
            </a:extLst>
          </p:cNvPr>
          <p:cNvSpPr/>
          <p:nvPr userDrawn="1"/>
        </p:nvSpPr>
        <p:spPr>
          <a:xfrm>
            <a:off x="1239798" y="4419290"/>
            <a:ext cx="219740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ru-RU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Совпала 1 последняя </a:t>
            </a:r>
            <a:endParaRPr lang="en-US" sz="1100" dirty="0">
              <a:solidFill>
                <a:schemeClr val="tx1">
                  <a:lumMod val="85000"/>
                  <a:lumOff val="1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algn="r"/>
            <a:r>
              <a:rPr lang="ru-RU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цифра – </a:t>
            </a:r>
            <a:r>
              <a:rPr lang="ru-RU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скидка +15%</a:t>
            </a: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8AC49D93-1AE7-45A2-B47D-DE1E58B6C294}"/>
              </a:ext>
            </a:extLst>
          </p:cNvPr>
          <p:cNvSpPr/>
          <p:nvPr userDrawn="1"/>
        </p:nvSpPr>
        <p:spPr>
          <a:xfrm>
            <a:off x="1222380" y="3906960"/>
            <a:ext cx="219740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ru-RU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Позиция 1</a:t>
            </a:r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AD8195D5-486E-4994-8B97-5AA93F1F1712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211629" y="4245054"/>
            <a:ext cx="115117" cy="115117"/>
          </a:xfrm>
          <a:prstGeom prst="rect">
            <a:avLst/>
          </a:prstGeom>
        </p:spPr>
      </p:pic>
      <p:sp>
        <p:nvSpPr>
          <p:cNvPr id="21" name="Заголовок 2">
            <a:extLst>
              <a:ext uri="{FF2B5EF4-FFF2-40B4-BE49-F238E27FC236}">
                <a16:creationId xmlns:a16="http://schemas.microsoft.com/office/drawing/2014/main" id="{E831F410-867A-4761-8B69-FBB40DE7C2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469564"/>
            <a:ext cx="9062089" cy="1252911"/>
          </a:xfrm>
          <a:prstGeom prst="rect">
            <a:avLst/>
          </a:prstGeom>
        </p:spPr>
        <p:txBody>
          <a:bodyPr/>
          <a:lstStyle>
            <a:lvl1pPr>
              <a:defRPr sz="3000">
                <a:solidFill>
                  <a:schemeClr val="accent2"/>
                </a:solidFill>
              </a:defRPr>
            </a:lvl1pPr>
          </a:lstStyle>
          <a:p>
            <a:r>
              <a:rPr lang="ru-RU" dirty="0"/>
              <a:t>Трудоустройство</a:t>
            </a:r>
          </a:p>
        </p:txBody>
      </p:sp>
    </p:spTree>
    <p:extLst>
      <p:ext uri="{BB962C8B-B14F-4D97-AF65-F5344CB8AC3E}">
        <p14:creationId xmlns:p14="http://schemas.microsoft.com/office/powerpoint/2010/main" val="376607457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рудоустройство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5A8F97B-75F3-488B-8F4F-360AE4720C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7314" y="4534401"/>
            <a:ext cx="3771572" cy="1739280"/>
          </a:xfrm>
          <a:prstGeom prst="rect">
            <a:avLst/>
          </a:prstGeom>
        </p:spPr>
      </p:pic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D8546810-89DE-4F56-AAAE-FCCDDEC4E85C}"/>
              </a:ext>
            </a:extLst>
          </p:cNvPr>
          <p:cNvSpPr/>
          <p:nvPr userDrawn="1"/>
        </p:nvSpPr>
        <p:spPr>
          <a:xfrm>
            <a:off x="735007" y="4499565"/>
            <a:ext cx="460164" cy="328264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1" name="Прямоугольник: скругленные углы 10">
            <a:extLst>
              <a:ext uri="{FF2B5EF4-FFF2-40B4-BE49-F238E27FC236}">
                <a16:creationId xmlns:a16="http://schemas.microsoft.com/office/drawing/2014/main" id="{99D16B03-F3B7-484B-A8CE-E319F9D503DD}"/>
              </a:ext>
            </a:extLst>
          </p:cNvPr>
          <p:cNvSpPr/>
          <p:nvPr userDrawn="1"/>
        </p:nvSpPr>
        <p:spPr>
          <a:xfrm>
            <a:off x="549359" y="1410189"/>
            <a:ext cx="3962036" cy="1817260"/>
          </a:xfrm>
          <a:prstGeom prst="roundRect">
            <a:avLst/>
          </a:prstGeom>
          <a:noFill/>
          <a:ln>
            <a:solidFill>
              <a:srgbClr val="175A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4062C1A-A449-4DF9-91EE-08B9286A8E18}"/>
              </a:ext>
            </a:extLst>
          </p:cNvPr>
          <p:cNvSpPr txBox="1"/>
          <p:nvPr userDrawn="1"/>
        </p:nvSpPr>
        <p:spPr>
          <a:xfrm>
            <a:off x="779416" y="1591625"/>
            <a:ext cx="346403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SzPct val="130000"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en-US" dirty="0"/>
              <a:t>Junior: </a:t>
            </a:r>
            <a:r>
              <a:rPr lang="ru-RU" dirty="0"/>
              <a:t>70-110 тыс. руб.</a:t>
            </a:r>
          </a:p>
          <a:p>
            <a:pPr marL="285750" indent="-285750">
              <a:buSzPct val="130000"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endParaRPr lang="ru-RU" dirty="0"/>
          </a:p>
          <a:p>
            <a:pPr marL="285750" indent="-285750">
              <a:buSzPct val="130000"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en-US" dirty="0"/>
              <a:t>Middle:</a:t>
            </a:r>
            <a:r>
              <a:rPr lang="ru-RU" dirty="0"/>
              <a:t> </a:t>
            </a:r>
            <a:r>
              <a:rPr lang="en-US" dirty="0"/>
              <a:t>1</a:t>
            </a:r>
            <a:r>
              <a:rPr lang="ru-RU" dirty="0"/>
              <a:t>2</a:t>
            </a:r>
            <a:r>
              <a:rPr lang="en-US" dirty="0"/>
              <a:t>0 – </a:t>
            </a:r>
            <a:r>
              <a:rPr lang="ru-RU" dirty="0"/>
              <a:t>16</a:t>
            </a:r>
            <a:r>
              <a:rPr lang="en-US" dirty="0"/>
              <a:t>0 </a:t>
            </a:r>
            <a:r>
              <a:rPr lang="ru-RU" dirty="0"/>
              <a:t>тыс. руб.</a:t>
            </a:r>
          </a:p>
          <a:p>
            <a:pPr>
              <a:buSzPct val="130000"/>
            </a:pPr>
            <a:endParaRPr lang="ru-RU" dirty="0"/>
          </a:p>
          <a:p>
            <a:pPr marL="285750" indent="-285750">
              <a:buSzPct val="130000"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en-US" dirty="0"/>
              <a:t>Senior: </a:t>
            </a:r>
            <a:r>
              <a:rPr lang="ru-RU" dirty="0"/>
              <a:t>170</a:t>
            </a:r>
            <a:r>
              <a:rPr lang="en-US" dirty="0"/>
              <a:t> – </a:t>
            </a:r>
            <a:r>
              <a:rPr lang="ru-RU" dirty="0"/>
              <a:t>230</a:t>
            </a:r>
            <a:r>
              <a:rPr lang="en-US" dirty="0"/>
              <a:t> </a:t>
            </a:r>
            <a:r>
              <a:rPr lang="ru-RU" dirty="0"/>
              <a:t>тыс. руб.</a:t>
            </a:r>
          </a:p>
        </p:txBody>
      </p:sp>
      <p:sp>
        <p:nvSpPr>
          <p:cNvPr id="14" name="Объект 3">
            <a:extLst>
              <a:ext uri="{FF2B5EF4-FFF2-40B4-BE49-F238E27FC236}">
                <a16:creationId xmlns:a16="http://schemas.microsoft.com/office/drawing/2014/main" id="{921A2080-38A3-4E3A-8F57-69DE3B00EF6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89070" y="4143975"/>
            <a:ext cx="460164" cy="262128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SzPct val="130000"/>
              <a:buNone/>
            </a:pPr>
            <a:r>
              <a:rPr lang="ru-RU" sz="1000" b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7</a:t>
            </a:r>
          </a:p>
          <a:p>
            <a:pPr marL="0" indent="0">
              <a:buSzPct val="130000"/>
              <a:buNone/>
            </a:pPr>
            <a:r>
              <a:rPr lang="ru-RU" sz="1000" b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6</a:t>
            </a:r>
          </a:p>
          <a:p>
            <a:pPr marL="0" indent="0">
              <a:buSzPct val="130000"/>
              <a:buNone/>
            </a:pPr>
            <a:r>
              <a:rPr lang="ru-RU" sz="1000" b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5</a:t>
            </a:r>
          </a:p>
          <a:p>
            <a:pPr marL="0" indent="0">
              <a:buSzPct val="130000"/>
              <a:buNone/>
            </a:pPr>
            <a:r>
              <a:rPr lang="ru-RU" sz="1000" b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4</a:t>
            </a:r>
          </a:p>
          <a:p>
            <a:pPr marL="0" indent="0">
              <a:buSzPct val="130000"/>
              <a:buNone/>
            </a:pPr>
            <a:r>
              <a:rPr lang="ru-RU" sz="1000" b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3</a:t>
            </a:r>
          </a:p>
          <a:p>
            <a:pPr marL="0" indent="0">
              <a:buSzPct val="130000"/>
              <a:buNone/>
            </a:pPr>
            <a:r>
              <a:rPr lang="ru-RU" sz="1000" b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2</a:t>
            </a:r>
          </a:p>
          <a:p>
            <a:pPr marL="0" indent="0">
              <a:buSzPct val="130000"/>
              <a:buNone/>
            </a:pPr>
            <a:r>
              <a:rPr lang="ru-RU" sz="1000" b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1</a:t>
            </a:r>
          </a:p>
          <a:p>
            <a:pPr marL="0" indent="0">
              <a:buSzPct val="130000"/>
              <a:buNone/>
            </a:pPr>
            <a:r>
              <a:rPr lang="ru-RU" sz="1000" b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0</a:t>
            </a:r>
          </a:p>
          <a:p>
            <a:pPr marL="0" indent="0">
              <a:buSzPct val="130000"/>
              <a:buNone/>
            </a:pPr>
            <a:endParaRPr lang="ru-RU" sz="1000" b="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5" name="Объект 3">
            <a:extLst>
              <a:ext uri="{FF2B5EF4-FFF2-40B4-BE49-F238E27FC236}">
                <a16:creationId xmlns:a16="http://schemas.microsoft.com/office/drawing/2014/main" id="{5273C866-682B-40A1-8747-79D28D82BB8E}"/>
              </a:ext>
            </a:extLst>
          </p:cNvPr>
          <p:cNvSpPr txBox="1">
            <a:spLocks/>
          </p:cNvSpPr>
          <p:nvPr userDrawn="1"/>
        </p:nvSpPr>
        <p:spPr>
          <a:xfrm>
            <a:off x="767977" y="4538974"/>
            <a:ext cx="460164" cy="4109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SzPct val="130000"/>
              <a:buFont typeface="Wingdings 3" charset="2"/>
              <a:buNone/>
            </a:pPr>
            <a:r>
              <a:rPr lang="ru-RU" sz="1000" b="0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200</a:t>
            </a:r>
          </a:p>
          <a:p>
            <a:pPr marL="0" indent="0">
              <a:buSzPct val="130000"/>
              <a:buFont typeface="Wingdings 3" charset="2"/>
              <a:buNone/>
            </a:pPr>
            <a:endParaRPr lang="ru-RU" sz="1000" b="0" dirty="0">
              <a:solidFill>
                <a:schemeClr val="bg1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6" name="Прямоугольник: скругленные углы 15">
            <a:extLst>
              <a:ext uri="{FF2B5EF4-FFF2-40B4-BE49-F238E27FC236}">
                <a16:creationId xmlns:a16="http://schemas.microsoft.com/office/drawing/2014/main" id="{229FEFFA-169D-4259-9B76-D2282C7C40FA}"/>
              </a:ext>
            </a:extLst>
          </p:cNvPr>
          <p:cNvSpPr/>
          <p:nvPr userDrawn="1"/>
        </p:nvSpPr>
        <p:spPr>
          <a:xfrm>
            <a:off x="1225735" y="4972005"/>
            <a:ext cx="460164" cy="328264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7" name="Объект 3">
            <a:extLst>
              <a:ext uri="{FF2B5EF4-FFF2-40B4-BE49-F238E27FC236}">
                <a16:creationId xmlns:a16="http://schemas.microsoft.com/office/drawing/2014/main" id="{D1D8A92A-303E-45DD-8EC9-1B2074205042}"/>
              </a:ext>
            </a:extLst>
          </p:cNvPr>
          <p:cNvSpPr txBox="1">
            <a:spLocks/>
          </p:cNvSpPr>
          <p:nvPr userDrawn="1"/>
        </p:nvSpPr>
        <p:spPr>
          <a:xfrm>
            <a:off x="1240417" y="5011414"/>
            <a:ext cx="460164" cy="4109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SzPct val="130000"/>
              <a:buFont typeface="Wingdings 3" charset="2"/>
              <a:buNone/>
            </a:pPr>
            <a:r>
              <a:rPr lang="ru-RU" sz="1000" b="0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150</a:t>
            </a:r>
          </a:p>
          <a:p>
            <a:pPr marL="0" indent="0">
              <a:buSzPct val="130000"/>
              <a:buFont typeface="Wingdings 3" charset="2"/>
              <a:buNone/>
            </a:pPr>
            <a:endParaRPr lang="ru-RU" sz="1000" b="0" dirty="0">
              <a:solidFill>
                <a:schemeClr val="bg1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8" name="Прямоугольник: скругленные углы 17">
            <a:extLst>
              <a:ext uri="{FF2B5EF4-FFF2-40B4-BE49-F238E27FC236}">
                <a16:creationId xmlns:a16="http://schemas.microsoft.com/office/drawing/2014/main" id="{B4E787C9-EB73-46E1-8145-BEEE727BBEED}"/>
              </a:ext>
            </a:extLst>
          </p:cNvPr>
          <p:cNvSpPr/>
          <p:nvPr userDrawn="1"/>
        </p:nvSpPr>
        <p:spPr>
          <a:xfrm>
            <a:off x="1734751" y="4127709"/>
            <a:ext cx="460164" cy="328264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9" name="Объект 3">
            <a:extLst>
              <a:ext uri="{FF2B5EF4-FFF2-40B4-BE49-F238E27FC236}">
                <a16:creationId xmlns:a16="http://schemas.microsoft.com/office/drawing/2014/main" id="{BD21B2C0-0A2F-4B04-9D14-E1E99C1202AE}"/>
              </a:ext>
            </a:extLst>
          </p:cNvPr>
          <p:cNvSpPr txBox="1">
            <a:spLocks/>
          </p:cNvSpPr>
          <p:nvPr userDrawn="1"/>
        </p:nvSpPr>
        <p:spPr>
          <a:xfrm>
            <a:off x="1731145" y="4167118"/>
            <a:ext cx="460164" cy="4109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SzPct val="130000"/>
              <a:buFont typeface="Wingdings 3" charset="2"/>
              <a:buNone/>
            </a:pPr>
            <a:r>
              <a:rPr lang="ru-RU" sz="1000" b="0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100</a:t>
            </a:r>
          </a:p>
          <a:p>
            <a:pPr marL="0" indent="0">
              <a:buSzPct val="130000"/>
              <a:buFont typeface="Wingdings 3" charset="2"/>
              <a:buNone/>
            </a:pPr>
            <a:endParaRPr lang="ru-RU" sz="1000" b="0" dirty="0">
              <a:solidFill>
                <a:schemeClr val="bg1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20" name="Прямоугольник: скругленные углы 19">
            <a:extLst>
              <a:ext uri="{FF2B5EF4-FFF2-40B4-BE49-F238E27FC236}">
                <a16:creationId xmlns:a16="http://schemas.microsoft.com/office/drawing/2014/main" id="{7F50CAB6-48F4-4C9F-990A-412B3976205A}"/>
              </a:ext>
            </a:extLst>
          </p:cNvPr>
          <p:cNvSpPr/>
          <p:nvPr userDrawn="1"/>
        </p:nvSpPr>
        <p:spPr>
          <a:xfrm>
            <a:off x="2216335" y="4673301"/>
            <a:ext cx="460164" cy="328264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1" name="Объект 3">
            <a:extLst>
              <a:ext uri="{FF2B5EF4-FFF2-40B4-BE49-F238E27FC236}">
                <a16:creationId xmlns:a16="http://schemas.microsoft.com/office/drawing/2014/main" id="{E863BDF9-5A6B-4F23-8305-0E4E2C6B7CA9}"/>
              </a:ext>
            </a:extLst>
          </p:cNvPr>
          <p:cNvSpPr txBox="1">
            <a:spLocks/>
          </p:cNvSpPr>
          <p:nvPr userDrawn="1"/>
        </p:nvSpPr>
        <p:spPr>
          <a:xfrm>
            <a:off x="2231017" y="4712710"/>
            <a:ext cx="460164" cy="4109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SzPct val="130000"/>
              <a:buFont typeface="Wingdings 3" charset="2"/>
              <a:buNone/>
            </a:pPr>
            <a:r>
              <a:rPr lang="ru-RU" sz="1000" b="0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100</a:t>
            </a:r>
          </a:p>
          <a:p>
            <a:pPr marL="0" indent="0">
              <a:buSzPct val="130000"/>
              <a:buFont typeface="Wingdings 3" charset="2"/>
              <a:buNone/>
            </a:pPr>
            <a:endParaRPr lang="ru-RU" sz="1000" b="0" dirty="0">
              <a:solidFill>
                <a:schemeClr val="bg1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28" name="Прямоугольник: скругленные углы 27">
            <a:extLst>
              <a:ext uri="{FF2B5EF4-FFF2-40B4-BE49-F238E27FC236}">
                <a16:creationId xmlns:a16="http://schemas.microsoft.com/office/drawing/2014/main" id="{06A3EB27-0139-4435-80C2-E64651850FD0}"/>
              </a:ext>
            </a:extLst>
          </p:cNvPr>
          <p:cNvSpPr/>
          <p:nvPr userDrawn="1"/>
        </p:nvSpPr>
        <p:spPr>
          <a:xfrm>
            <a:off x="2716207" y="4359357"/>
            <a:ext cx="460164" cy="328264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9" name="Объект 3">
            <a:extLst>
              <a:ext uri="{FF2B5EF4-FFF2-40B4-BE49-F238E27FC236}">
                <a16:creationId xmlns:a16="http://schemas.microsoft.com/office/drawing/2014/main" id="{EF17724D-859C-43EF-AA9D-76D0D0DC1AB9}"/>
              </a:ext>
            </a:extLst>
          </p:cNvPr>
          <p:cNvSpPr txBox="1">
            <a:spLocks/>
          </p:cNvSpPr>
          <p:nvPr userDrawn="1"/>
        </p:nvSpPr>
        <p:spPr>
          <a:xfrm>
            <a:off x="2730889" y="4398766"/>
            <a:ext cx="460164" cy="4109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SzPct val="130000"/>
              <a:buFont typeface="Wingdings 3" charset="2"/>
              <a:buNone/>
            </a:pPr>
            <a:r>
              <a:rPr lang="ru-RU" sz="1000" b="0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100</a:t>
            </a:r>
          </a:p>
          <a:p>
            <a:pPr marL="0" indent="0">
              <a:buSzPct val="130000"/>
              <a:buFont typeface="Wingdings 3" charset="2"/>
              <a:buNone/>
            </a:pPr>
            <a:endParaRPr lang="ru-RU" sz="1000" b="0" dirty="0">
              <a:solidFill>
                <a:schemeClr val="bg1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30" name="Прямоугольник: скругленные углы 29">
            <a:extLst>
              <a:ext uri="{FF2B5EF4-FFF2-40B4-BE49-F238E27FC236}">
                <a16:creationId xmlns:a16="http://schemas.microsoft.com/office/drawing/2014/main" id="{07A40CD3-F5CF-416F-A4EC-5C260214F316}"/>
              </a:ext>
            </a:extLst>
          </p:cNvPr>
          <p:cNvSpPr/>
          <p:nvPr userDrawn="1"/>
        </p:nvSpPr>
        <p:spPr>
          <a:xfrm>
            <a:off x="3225223" y="4923237"/>
            <a:ext cx="460164" cy="328264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1" name="Объект 3">
            <a:extLst>
              <a:ext uri="{FF2B5EF4-FFF2-40B4-BE49-F238E27FC236}">
                <a16:creationId xmlns:a16="http://schemas.microsoft.com/office/drawing/2014/main" id="{D0740C27-35E1-4967-B2E5-9F29D161656C}"/>
              </a:ext>
            </a:extLst>
          </p:cNvPr>
          <p:cNvSpPr txBox="1">
            <a:spLocks/>
          </p:cNvSpPr>
          <p:nvPr userDrawn="1"/>
        </p:nvSpPr>
        <p:spPr>
          <a:xfrm>
            <a:off x="3239905" y="4962646"/>
            <a:ext cx="460164" cy="4109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SzPct val="130000"/>
              <a:buFont typeface="Wingdings 3" charset="2"/>
              <a:buNone/>
            </a:pPr>
            <a:r>
              <a:rPr lang="ru-RU" sz="1000" b="0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150</a:t>
            </a:r>
          </a:p>
          <a:p>
            <a:pPr marL="0" indent="0">
              <a:buSzPct val="130000"/>
              <a:buFont typeface="Wingdings 3" charset="2"/>
              <a:buNone/>
            </a:pPr>
            <a:endParaRPr lang="ru-RU" sz="1000" b="0" dirty="0">
              <a:solidFill>
                <a:schemeClr val="bg1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32" name="Прямоугольник: скругленные углы 31">
            <a:extLst>
              <a:ext uri="{FF2B5EF4-FFF2-40B4-BE49-F238E27FC236}">
                <a16:creationId xmlns:a16="http://schemas.microsoft.com/office/drawing/2014/main" id="{9043DA81-2588-4C75-A876-9B741341B7AD}"/>
              </a:ext>
            </a:extLst>
          </p:cNvPr>
          <p:cNvSpPr/>
          <p:nvPr userDrawn="1"/>
        </p:nvSpPr>
        <p:spPr>
          <a:xfrm>
            <a:off x="3725095" y="4563573"/>
            <a:ext cx="460164" cy="328264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3" name="Объект 3">
            <a:extLst>
              <a:ext uri="{FF2B5EF4-FFF2-40B4-BE49-F238E27FC236}">
                <a16:creationId xmlns:a16="http://schemas.microsoft.com/office/drawing/2014/main" id="{432067B8-883B-42C7-B720-90B2785476EC}"/>
              </a:ext>
            </a:extLst>
          </p:cNvPr>
          <p:cNvSpPr txBox="1">
            <a:spLocks/>
          </p:cNvSpPr>
          <p:nvPr userDrawn="1"/>
        </p:nvSpPr>
        <p:spPr>
          <a:xfrm>
            <a:off x="3739777" y="4602982"/>
            <a:ext cx="460164" cy="4109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SzPct val="130000"/>
              <a:buFont typeface="Wingdings 3" charset="2"/>
              <a:buNone/>
            </a:pPr>
            <a:r>
              <a:rPr lang="ru-RU" sz="1000" b="0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200</a:t>
            </a:r>
          </a:p>
          <a:p>
            <a:pPr marL="0" indent="0">
              <a:buSzPct val="130000"/>
              <a:buFont typeface="Wingdings 3" charset="2"/>
              <a:buNone/>
            </a:pPr>
            <a:endParaRPr lang="ru-RU" sz="1000" b="0" dirty="0">
              <a:solidFill>
                <a:schemeClr val="bg1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34" name="Прямоугольник: скругленные углы 33">
            <a:extLst>
              <a:ext uri="{FF2B5EF4-FFF2-40B4-BE49-F238E27FC236}">
                <a16:creationId xmlns:a16="http://schemas.microsoft.com/office/drawing/2014/main" id="{43BF1ACE-AD75-4D6C-8903-3236A8DBB2FC}"/>
              </a:ext>
            </a:extLst>
          </p:cNvPr>
          <p:cNvSpPr/>
          <p:nvPr userDrawn="1"/>
        </p:nvSpPr>
        <p:spPr>
          <a:xfrm>
            <a:off x="4243255" y="4341069"/>
            <a:ext cx="460164" cy="328264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5" name="Объект 3">
            <a:extLst>
              <a:ext uri="{FF2B5EF4-FFF2-40B4-BE49-F238E27FC236}">
                <a16:creationId xmlns:a16="http://schemas.microsoft.com/office/drawing/2014/main" id="{8E707284-67FB-4925-8566-BE1F02F89EA9}"/>
              </a:ext>
            </a:extLst>
          </p:cNvPr>
          <p:cNvSpPr txBox="1">
            <a:spLocks/>
          </p:cNvSpPr>
          <p:nvPr userDrawn="1"/>
        </p:nvSpPr>
        <p:spPr>
          <a:xfrm>
            <a:off x="4276225" y="4380478"/>
            <a:ext cx="460164" cy="4109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SzPct val="130000"/>
              <a:buFont typeface="Wingdings 3" charset="2"/>
              <a:buNone/>
            </a:pPr>
            <a:r>
              <a:rPr lang="ru-RU" sz="1000" b="0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250</a:t>
            </a:r>
          </a:p>
          <a:p>
            <a:pPr marL="0" indent="0">
              <a:buSzPct val="130000"/>
              <a:buFont typeface="Wingdings 3" charset="2"/>
              <a:buNone/>
            </a:pPr>
            <a:endParaRPr lang="ru-RU" sz="1000" b="0" dirty="0">
              <a:solidFill>
                <a:schemeClr val="bg1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36" name="Объект 3">
            <a:extLst>
              <a:ext uri="{FF2B5EF4-FFF2-40B4-BE49-F238E27FC236}">
                <a16:creationId xmlns:a16="http://schemas.microsoft.com/office/drawing/2014/main" id="{AAF073B7-2F63-4EAB-B7BA-791904B6F5D7}"/>
              </a:ext>
            </a:extLst>
          </p:cNvPr>
          <p:cNvSpPr txBox="1">
            <a:spLocks/>
          </p:cNvSpPr>
          <p:nvPr userDrawn="1"/>
        </p:nvSpPr>
        <p:spPr>
          <a:xfrm>
            <a:off x="741383" y="6330355"/>
            <a:ext cx="460164" cy="2717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SzPct val="130000"/>
              <a:buFont typeface="Wingdings 3" charset="2"/>
              <a:buNone/>
            </a:pPr>
            <a:r>
              <a:rPr lang="ru-RU" sz="1000" b="0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Янв</a:t>
            </a:r>
            <a:endParaRPr lang="ru-RU" sz="1000" b="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0" indent="0">
              <a:buSzPct val="130000"/>
              <a:buFont typeface="Wingdings 3" charset="2"/>
              <a:buNone/>
            </a:pPr>
            <a:endParaRPr lang="ru-RU" sz="1000" b="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37" name="Объект 3">
            <a:extLst>
              <a:ext uri="{FF2B5EF4-FFF2-40B4-BE49-F238E27FC236}">
                <a16:creationId xmlns:a16="http://schemas.microsoft.com/office/drawing/2014/main" id="{C9963106-985C-4407-B652-DE107B4B6097}"/>
              </a:ext>
            </a:extLst>
          </p:cNvPr>
          <p:cNvSpPr txBox="1">
            <a:spLocks/>
          </p:cNvSpPr>
          <p:nvPr userDrawn="1"/>
        </p:nvSpPr>
        <p:spPr>
          <a:xfrm>
            <a:off x="1213823" y="6336451"/>
            <a:ext cx="460164" cy="2717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SzPct val="130000"/>
              <a:buFont typeface="Wingdings 3" charset="2"/>
              <a:buNone/>
            </a:pPr>
            <a:r>
              <a:rPr lang="ru-RU" sz="1000" b="0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Янв</a:t>
            </a:r>
            <a:endParaRPr lang="ru-RU" sz="1000" b="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0" indent="0">
              <a:buSzPct val="130000"/>
              <a:buFont typeface="Wingdings 3" charset="2"/>
              <a:buNone/>
            </a:pPr>
            <a:endParaRPr lang="ru-RU" sz="1000" b="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38" name="Объект 3">
            <a:extLst>
              <a:ext uri="{FF2B5EF4-FFF2-40B4-BE49-F238E27FC236}">
                <a16:creationId xmlns:a16="http://schemas.microsoft.com/office/drawing/2014/main" id="{F1D975E3-01F5-4D57-A942-C6C812F5C6BF}"/>
              </a:ext>
            </a:extLst>
          </p:cNvPr>
          <p:cNvSpPr txBox="1">
            <a:spLocks/>
          </p:cNvSpPr>
          <p:nvPr userDrawn="1"/>
        </p:nvSpPr>
        <p:spPr>
          <a:xfrm>
            <a:off x="1731983" y="6342547"/>
            <a:ext cx="460164" cy="2717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SzPct val="130000"/>
              <a:buFont typeface="Wingdings 3" charset="2"/>
              <a:buNone/>
            </a:pPr>
            <a:r>
              <a:rPr lang="ru-RU" sz="1000" b="0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Янв</a:t>
            </a:r>
            <a:endParaRPr lang="ru-RU" sz="1000" b="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0" indent="0">
              <a:buSzPct val="130000"/>
              <a:buFont typeface="Wingdings 3" charset="2"/>
              <a:buNone/>
            </a:pPr>
            <a:endParaRPr lang="ru-RU" sz="1000" b="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39" name="Объект 3">
            <a:extLst>
              <a:ext uri="{FF2B5EF4-FFF2-40B4-BE49-F238E27FC236}">
                <a16:creationId xmlns:a16="http://schemas.microsoft.com/office/drawing/2014/main" id="{8F1F9EB9-EE33-43C6-B6EA-C42163FCDD2C}"/>
              </a:ext>
            </a:extLst>
          </p:cNvPr>
          <p:cNvSpPr txBox="1">
            <a:spLocks/>
          </p:cNvSpPr>
          <p:nvPr userDrawn="1"/>
        </p:nvSpPr>
        <p:spPr>
          <a:xfrm>
            <a:off x="2213567" y="6366931"/>
            <a:ext cx="460164" cy="2717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SzPct val="130000"/>
              <a:buFont typeface="Wingdings 3" charset="2"/>
              <a:buNone/>
            </a:pPr>
            <a:r>
              <a:rPr lang="ru-RU" sz="1000" b="0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Янв</a:t>
            </a:r>
            <a:endParaRPr lang="ru-RU" sz="1000" b="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0" indent="0">
              <a:buSzPct val="130000"/>
              <a:buFont typeface="Wingdings 3" charset="2"/>
              <a:buNone/>
            </a:pPr>
            <a:endParaRPr lang="ru-RU" sz="1000" b="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40" name="Объект 3">
            <a:extLst>
              <a:ext uri="{FF2B5EF4-FFF2-40B4-BE49-F238E27FC236}">
                <a16:creationId xmlns:a16="http://schemas.microsoft.com/office/drawing/2014/main" id="{25EF176D-F2AE-48BB-B3F1-6E2555143088}"/>
              </a:ext>
            </a:extLst>
          </p:cNvPr>
          <p:cNvSpPr txBox="1">
            <a:spLocks/>
          </p:cNvSpPr>
          <p:nvPr userDrawn="1"/>
        </p:nvSpPr>
        <p:spPr>
          <a:xfrm>
            <a:off x="2731727" y="6363883"/>
            <a:ext cx="460164" cy="2717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SzPct val="130000"/>
              <a:buFont typeface="Wingdings 3" charset="2"/>
              <a:buNone/>
            </a:pPr>
            <a:r>
              <a:rPr lang="ru-RU" sz="1000" b="0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Янв</a:t>
            </a:r>
            <a:endParaRPr lang="ru-RU" sz="1000" b="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0" indent="0">
              <a:buSzPct val="130000"/>
              <a:buFont typeface="Wingdings 3" charset="2"/>
              <a:buNone/>
            </a:pPr>
            <a:endParaRPr lang="ru-RU" sz="1000" b="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41" name="Объект 3">
            <a:extLst>
              <a:ext uri="{FF2B5EF4-FFF2-40B4-BE49-F238E27FC236}">
                <a16:creationId xmlns:a16="http://schemas.microsoft.com/office/drawing/2014/main" id="{977E0644-6898-4C5C-B21B-44B703BBEE66}"/>
              </a:ext>
            </a:extLst>
          </p:cNvPr>
          <p:cNvSpPr txBox="1">
            <a:spLocks/>
          </p:cNvSpPr>
          <p:nvPr userDrawn="1"/>
        </p:nvSpPr>
        <p:spPr>
          <a:xfrm>
            <a:off x="3240743" y="6351691"/>
            <a:ext cx="460164" cy="2717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SzPct val="130000"/>
              <a:buFont typeface="Wingdings 3" charset="2"/>
              <a:buNone/>
            </a:pPr>
            <a:r>
              <a:rPr lang="ru-RU" sz="1000" b="0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Янв</a:t>
            </a:r>
            <a:endParaRPr lang="ru-RU" sz="1000" b="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0" indent="0">
              <a:buSzPct val="130000"/>
              <a:buFont typeface="Wingdings 3" charset="2"/>
              <a:buNone/>
            </a:pPr>
            <a:endParaRPr lang="ru-RU" sz="1000" b="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42" name="Объект 3">
            <a:extLst>
              <a:ext uri="{FF2B5EF4-FFF2-40B4-BE49-F238E27FC236}">
                <a16:creationId xmlns:a16="http://schemas.microsoft.com/office/drawing/2014/main" id="{0A3B31F1-6BF9-4789-A098-61835013E155}"/>
              </a:ext>
            </a:extLst>
          </p:cNvPr>
          <p:cNvSpPr txBox="1">
            <a:spLocks/>
          </p:cNvSpPr>
          <p:nvPr userDrawn="1"/>
        </p:nvSpPr>
        <p:spPr>
          <a:xfrm>
            <a:off x="3749759" y="6366931"/>
            <a:ext cx="460164" cy="2717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SzPct val="130000"/>
              <a:buFont typeface="Wingdings 3" charset="2"/>
              <a:buNone/>
            </a:pPr>
            <a:r>
              <a:rPr lang="ru-RU" sz="1000" b="0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Янв</a:t>
            </a:r>
            <a:endParaRPr lang="ru-RU" sz="1000" b="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0" indent="0">
              <a:buSzPct val="130000"/>
              <a:buFont typeface="Wingdings 3" charset="2"/>
              <a:buNone/>
            </a:pPr>
            <a:endParaRPr lang="ru-RU" sz="1000" b="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43" name="Объект 3">
            <a:extLst>
              <a:ext uri="{FF2B5EF4-FFF2-40B4-BE49-F238E27FC236}">
                <a16:creationId xmlns:a16="http://schemas.microsoft.com/office/drawing/2014/main" id="{5B6BC946-4D8E-4A41-8288-E0EA99FE8917}"/>
              </a:ext>
            </a:extLst>
          </p:cNvPr>
          <p:cNvSpPr txBox="1">
            <a:spLocks/>
          </p:cNvSpPr>
          <p:nvPr userDrawn="1"/>
        </p:nvSpPr>
        <p:spPr>
          <a:xfrm>
            <a:off x="4249631" y="6345595"/>
            <a:ext cx="460164" cy="2717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SzPct val="130000"/>
              <a:buFont typeface="Wingdings 3" charset="2"/>
              <a:buNone/>
            </a:pPr>
            <a:r>
              <a:rPr lang="ru-RU" sz="1000" b="0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Янв</a:t>
            </a:r>
            <a:endParaRPr lang="ru-RU" sz="1000" b="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0" indent="0">
              <a:buSzPct val="130000"/>
              <a:buFont typeface="Wingdings 3" charset="2"/>
              <a:buNone/>
            </a:pPr>
            <a:endParaRPr lang="ru-RU" sz="1000" b="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44" name="Объект 3">
            <a:extLst>
              <a:ext uri="{FF2B5EF4-FFF2-40B4-BE49-F238E27FC236}">
                <a16:creationId xmlns:a16="http://schemas.microsoft.com/office/drawing/2014/main" id="{E16C69DD-BEE4-4DCC-B6EF-97833319A665}"/>
              </a:ext>
            </a:extLst>
          </p:cNvPr>
          <p:cNvSpPr txBox="1">
            <a:spLocks/>
          </p:cNvSpPr>
          <p:nvPr userDrawn="1"/>
        </p:nvSpPr>
        <p:spPr>
          <a:xfrm>
            <a:off x="471238" y="3498506"/>
            <a:ext cx="4109703" cy="5427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ru-RU" dirty="0">
                <a:solidFill>
                  <a:schemeClr val="accent1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Рейтинг актуальности:</a:t>
            </a:r>
          </a:p>
        </p:txBody>
      </p:sp>
      <p:pic>
        <p:nvPicPr>
          <p:cNvPr id="45" name="Рисунок 44">
            <a:extLst>
              <a:ext uri="{FF2B5EF4-FFF2-40B4-BE49-F238E27FC236}">
                <a16:creationId xmlns:a16="http://schemas.microsoft.com/office/drawing/2014/main" id="{91ACCCAA-8E67-4779-9A64-6D86B948CCF8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80797" y="4290412"/>
            <a:ext cx="6816324" cy="2007804"/>
          </a:xfrm>
          <a:prstGeom prst="rect">
            <a:avLst/>
          </a:prstGeom>
        </p:spPr>
      </p:pic>
      <p:sp>
        <p:nvSpPr>
          <p:cNvPr id="46" name="Объект 2">
            <a:extLst>
              <a:ext uri="{FF2B5EF4-FFF2-40B4-BE49-F238E27FC236}">
                <a16:creationId xmlns:a16="http://schemas.microsoft.com/office/drawing/2014/main" id="{2496208F-2CAD-46E2-BBDB-1D0C1AB11B20}"/>
              </a:ext>
            </a:extLst>
          </p:cNvPr>
          <p:cNvSpPr txBox="1">
            <a:spLocks/>
          </p:cNvSpPr>
          <p:nvPr userDrawn="1"/>
        </p:nvSpPr>
        <p:spPr>
          <a:xfrm>
            <a:off x="6751974" y="4491033"/>
            <a:ext cx="5375675" cy="18302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00" b="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400" dirty="0"/>
              <a:t>Курс готовит экспертов по </a:t>
            </a:r>
            <a:r>
              <a:rPr lang="ru-RU" sz="1400" b="1" dirty="0"/>
              <a:t>Битрикс24</a:t>
            </a:r>
            <a:r>
              <a:rPr lang="ru-RU" sz="1400" dirty="0"/>
              <a:t>, которые в дальнейшем смогут заниматься самостоятельно внедрением и поддержкой продукта в компаниях. </a:t>
            </a:r>
          </a:p>
          <a:p>
            <a:pPr marL="0" indent="0">
              <a:buNone/>
            </a:pPr>
            <a:r>
              <a:rPr lang="ru-RU" sz="1400" dirty="0"/>
              <a:t>Для компаний, внедривших или готовящихся внедрять </a:t>
            </a:r>
            <a:r>
              <a:rPr lang="ru-RU" sz="1400" b="1" dirty="0"/>
              <a:t>Битрикс24</a:t>
            </a:r>
            <a:r>
              <a:rPr lang="ru-RU" sz="1400" dirty="0"/>
              <a:t>, курс является альтернативой привлечения сторонних интеграторов </a:t>
            </a:r>
            <a:r>
              <a:rPr lang="ru-RU" sz="1400" b="1" dirty="0"/>
              <a:t>Битрикс24</a:t>
            </a:r>
            <a:r>
              <a:rPr lang="ru-RU" sz="1400" dirty="0"/>
              <a:t>.</a:t>
            </a:r>
          </a:p>
        </p:txBody>
      </p:sp>
      <p:pic>
        <p:nvPicPr>
          <p:cNvPr id="47" name="Рисунок 46">
            <a:extLst>
              <a:ext uri="{FF2B5EF4-FFF2-40B4-BE49-F238E27FC236}">
                <a16:creationId xmlns:a16="http://schemas.microsoft.com/office/drawing/2014/main" id="{61009739-7FB3-40CB-A651-DC0E2CFE1146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607069" y="4766973"/>
            <a:ext cx="1057693" cy="1057693"/>
          </a:xfrm>
          <a:prstGeom prst="rect">
            <a:avLst/>
          </a:prstGeom>
        </p:spPr>
      </p:pic>
      <p:pic>
        <p:nvPicPr>
          <p:cNvPr id="48" name="Рисунок 47">
            <a:extLst>
              <a:ext uri="{FF2B5EF4-FFF2-40B4-BE49-F238E27FC236}">
                <a16:creationId xmlns:a16="http://schemas.microsoft.com/office/drawing/2014/main" id="{64978675-C65D-40F1-9929-063F3FC7B90B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5503919" y="1142228"/>
            <a:ext cx="4298512" cy="2740991"/>
          </a:xfrm>
          <a:prstGeom prst="rect">
            <a:avLst/>
          </a:prstGeom>
        </p:spPr>
      </p:pic>
      <p:sp>
        <p:nvSpPr>
          <p:cNvPr id="49" name="Заголовок 3">
            <a:extLst>
              <a:ext uri="{FF2B5EF4-FFF2-40B4-BE49-F238E27FC236}">
                <a16:creationId xmlns:a16="http://schemas.microsoft.com/office/drawing/2014/main" id="{449BC1D3-73CD-42A4-B626-2287B4BA7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469565"/>
            <a:ext cx="9062089" cy="714868"/>
          </a:xfrm>
          <a:prstGeom prst="rect">
            <a:avLst/>
          </a:prstGeom>
        </p:spPr>
        <p:txBody>
          <a:bodyPr/>
          <a:lstStyle>
            <a:lvl1pPr>
              <a:defRPr sz="3000">
                <a:solidFill>
                  <a:schemeClr val="accent2"/>
                </a:solidFill>
              </a:defRPr>
            </a:lvl1pPr>
          </a:lstStyle>
          <a:p>
            <a:r>
              <a:rPr lang="ru-RU" dirty="0"/>
              <a:t>Трудоустройство</a:t>
            </a:r>
          </a:p>
        </p:txBody>
      </p:sp>
    </p:spTree>
    <p:extLst>
      <p:ext uri="{BB962C8B-B14F-4D97-AF65-F5344CB8AC3E}">
        <p14:creationId xmlns:p14="http://schemas.microsoft.com/office/powerpoint/2010/main" val="287081600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Заголовок 1">
            <a:extLst>
              <a:ext uri="{FF2B5EF4-FFF2-40B4-BE49-F238E27FC236}">
                <a16:creationId xmlns:a16="http://schemas.microsoft.com/office/drawing/2014/main" id="{62DD60D3-7226-4192-8C56-E020CECE6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469564"/>
            <a:ext cx="9062089" cy="619007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ru-RU" sz="3000" dirty="0"/>
              <a:t>Заголовок раздела курса</a:t>
            </a:r>
          </a:p>
        </p:txBody>
      </p:sp>
      <p:sp>
        <p:nvSpPr>
          <p:cNvPr id="51" name="Объект 2">
            <a:extLst>
              <a:ext uri="{FF2B5EF4-FFF2-40B4-BE49-F238E27FC236}">
                <a16:creationId xmlns:a16="http://schemas.microsoft.com/office/drawing/2014/main" id="{5AA41738-3819-4A14-AD4D-5118FF92B597}"/>
              </a:ext>
            </a:extLst>
          </p:cNvPr>
          <p:cNvSpPr txBox="1">
            <a:spLocks/>
          </p:cNvSpPr>
          <p:nvPr userDrawn="1"/>
        </p:nvSpPr>
        <p:spPr>
          <a:xfrm>
            <a:off x="2331961" y="1455744"/>
            <a:ext cx="7857067" cy="2008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00" b="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600" dirty="0"/>
              <a:t>Курс готовит экспертов по </a:t>
            </a:r>
            <a:r>
              <a:rPr lang="ru-RU" sz="1600" b="1" dirty="0"/>
              <a:t>Битрикс24</a:t>
            </a:r>
            <a:r>
              <a:rPr lang="ru-RU" sz="1600" dirty="0"/>
              <a:t>, которые в дальнейшем смогут заниматься самостоятельно внедрением и поддержкой продукта в компаниях. </a:t>
            </a:r>
          </a:p>
          <a:p>
            <a:pPr marL="0" indent="0">
              <a:buNone/>
            </a:pPr>
            <a:r>
              <a:rPr lang="ru-RU" sz="1600" dirty="0"/>
              <a:t>Для компаний, внедривших или готовящихся внедрять </a:t>
            </a:r>
            <a:r>
              <a:rPr lang="ru-RU" sz="1600" b="1" dirty="0"/>
              <a:t>Битрикс24</a:t>
            </a:r>
            <a:r>
              <a:rPr lang="ru-RU" sz="1600" dirty="0"/>
              <a:t>, курс является альтернативой привлечения сторонних интеграторов </a:t>
            </a:r>
            <a:r>
              <a:rPr lang="ru-RU" sz="1600" b="1" dirty="0"/>
              <a:t>Битрикс24</a:t>
            </a:r>
            <a:r>
              <a:rPr lang="ru-RU" sz="1600" dirty="0"/>
              <a:t>.</a:t>
            </a:r>
          </a:p>
        </p:txBody>
      </p:sp>
      <p:pic>
        <p:nvPicPr>
          <p:cNvPr id="52" name="Рисунок 51">
            <a:extLst>
              <a:ext uri="{FF2B5EF4-FFF2-40B4-BE49-F238E27FC236}">
                <a16:creationId xmlns:a16="http://schemas.microsoft.com/office/drawing/2014/main" id="{A9B4E02A-7253-44CC-A7FF-4FEF6E44DF4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7628" y="1461426"/>
            <a:ext cx="1578939" cy="1573134"/>
          </a:xfrm>
          <a:prstGeom prst="rect">
            <a:avLst/>
          </a:prstGeom>
        </p:spPr>
      </p:pic>
      <p:pic>
        <p:nvPicPr>
          <p:cNvPr id="53" name="Рисунок 52">
            <a:extLst>
              <a:ext uri="{FF2B5EF4-FFF2-40B4-BE49-F238E27FC236}">
                <a16:creationId xmlns:a16="http://schemas.microsoft.com/office/drawing/2014/main" id="{7AD207F7-A324-4FC3-AE7E-673D3E2AE1A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34400" y="1737992"/>
            <a:ext cx="685393" cy="920032"/>
          </a:xfrm>
          <a:prstGeom prst="rect">
            <a:avLst/>
          </a:prstGeom>
        </p:spPr>
      </p:pic>
      <p:sp>
        <p:nvSpPr>
          <p:cNvPr id="54" name="Прямоугольник: скругленные углы 53">
            <a:extLst>
              <a:ext uri="{FF2B5EF4-FFF2-40B4-BE49-F238E27FC236}">
                <a16:creationId xmlns:a16="http://schemas.microsoft.com/office/drawing/2014/main" id="{BC628EE1-64A6-4E13-B19D-CA574560B09F}"/>
              </a:ext>
            </a:extLst>
          </p:cNvPr>
          <p:cNvSpPr/>
          <p:nvPr userDrawn="1"/>
        </p:nvSpPr>
        <p:spPr>
          <a:xfrm>
            <a:off x="847316" y="3890824"/>
            <a:ext cx="9672638" cy="2109371"/>
          </a:xfrm>
          <a:prstGeom prst="roundRect">
            <a:avLst/>
          </a:prstGeom>
          <a:noFill/>
          <a:ln>
            <a:solidFill>
              <a:srgbClr val="175A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5" name="Объект 2">
            <a:extLst>
              <a:ext uri="{FF2B5EF4-FFF2-40B4-BE49-F238E27FC236}">
                <a16:creationId xmlns:a16="http://schemas.microsoft.com/office/drawing/2014/main" id="{05346541-911C-40C1-BA8E-154EDE8E0C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406" y="4148433"/>
            <a:ext cx="9245918" cy="210937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b="0"/>
            </a:lvl1pPr>
          </a:lstStyle>
          <a:p>
            <a:pPr marL="0" indent="0">
              <a:lnSpc>
                <a:spcPct val="120000"/>
              </a:lnSpc>
              <a:buNone/>
            </a:pPr>
            <a:r>
              <a:rPr lang="ru-RU" sz="1800" dirty="0"/>
              <a:t>Курс готовит экспертов по </a:t>
            </a:r>
            <a:r>
              <a:rPr lang="ru-RU" sz="1800" b="1" dirty="0"/>
              <a:t>Битрикс24</a:t>
            </a:r>
            <a:r>
              <a:rPr lang="ru-RU" sz="1800" dirty="0"/>
              <a:t>, которые в дальнейшем смогут заниматься самостоятельно внедрением и поддержкой продукта в компаниях.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ru-RU" sz="1800" dirty="0"/>
              <a:t>Для компаний, внедривших или готовящихся внедрять </a:t>
            </a:r>
            <a:r>
              <a:rPr lang="ru-RU" sz="1800" b="1" dirty="0"/>
              <a:t>Битрикс24,</a:t>
            </a:r>
            <a:r>
              <a:rPr lang="ru-RU" sz="1800" dirty="0"/>
              <a:t> курс является альтернативой привлечения сторонних интеграторов </a:t>
            </a:r>
            <a:r>
              <a:rPr lang="ru-RU" sz="1800" b="1" dirty="0"/>
              <a:t>Битрикс24</a:t>
            </a:r>
            <a:r>
              <a:rPr lang="ru-RU" sz="1800" dirty="0"/>
              <a:t>. </a:t>
            </a:r>
          </a:p>
          <a:p>
            <a:endParaRPr lang="ru-RU" sz="1800" dirty="0"/>
          </a:p>
        </p:txBody>
      </p:sp>
    </p:spTree>
    <p:extLst>
      <p:ext uri="{BB962C8B-B14F-4D97-AF65-F5344CB8AC3E}">
        <p14:creationId xmlns:p14="http://schemas.microsoft.com/office/powerpoint/2010/main" val="13989811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, текст, картинка справ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719A9089-09CF-4332-AA37-F4F21401F3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469564"/>
            <a:ext cx="9062089" cy="619007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ru-RU" sz="3000" dirty="0"/>
              <a:t>Заголовок раздела курса</a:t>
            </a:r>
          </a:p>
        </p:txBody>
      </p:sp>
      <p:sp>
        <p:nvSpPr>
          <p:cNvPr id="12" name="Объект 2">
            <a:extLst>
              <a:ext uri="{FF2B5EF4-FFF2-40B4-BE49-F238E27FC236}">
                <a16:creationId xmlns:a16="http://schemas.microsoft.com/office/drawing/2014/main" id="{0A5A5D0F-2091-41CB-B49D-7B8F7DD5A7E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77334" y="1458040"/>
            <a:ext cx="5133262" cy="509239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 b="0"/>
            </a:lvl1pPr>
          </a:lstStyle>
          <a:p>
            <a:pPr marL="0" indent="0">
              <a:lnSpc>
                <a:spcPct val="120000"/>
              </a:lnSpc>
              <a:buNone/>
            </a:pPr>
            <a:r>
              <a:rPr lang="ru-RU" sz="1800" dirty="0"/>
              <a:t>Курс готовит экспертов по </a:t>
            </a:r>
            <a:r>
              <a:rPr lang="ru-RU" sz="1800" b="1" dirty="0"/>
              <a:t>Битрикс24</a:t>
            </a:r>
            <a:r>
              <a:rPr lang="ru-RU" sz="1800" dirty="0"/>
              <a:t>, которые в дальнейшем смогут заниматься самостоятельно внедрением и поддержкой продукта в компаниях.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ru-RU" sz="1800" dirty="0"/>
              <a:t>Для компаний, внедривших или готовящихся внедрять </a:t>
            </a:r>
            <a:r>
              <a:rPr lang="ru-RU" sz="1800" b="1" dirty="0"/>
              <a:t>Битрикс24,</a:t>
            </a:r>
            <a:r>
              <a:rPr lang="ru-RU" sz="1800" dirty="0"/>
              <a:t> курс является альтернативой привлечения сторонних интеграторов </a:t>
            </a:r>
            <a:r>
              <a:rPr lang="ru-RU" sz="1800" b="1" dirty="0"/>
              <a:t>Битрикс24</a:t>
            </a:r>
            <a:r>
              <a:rPr lang="ru-RU" sz="1800" dirty="0"/>
              <a:t>.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ru-RU" sz="1800" dirty="0"/>
              <a:t>Курс готовит экспертов по </a:t>
            </a:r>
            <a:r>
              <a:rPr lang="ru-RU" sz="1800" b="1" dirty="0"/>
              <a:t>Битрикс24</a:t>
            </a:r>
            <a:r>
              <a:rPr lang="ru-RU" sz="1800" dirty="0"/>
              <a:t>, которые в дальнейшем смогут заниматься самостоятельно внедрением и поддержкой продукта в компаниях.</a:t>
            </a:r>
          </a:p>
        </p:txBody>
      </p:sp>
      <p:sp>
        <p:nvSpPr>
          <p:cNvPr id="15" name="Рисунок 8">
            <a:extLst>
              <a:ext uri="{FF2B5EF4-FFF2-40B4-BE49-F238E27FC236}">
                <a16:creationId xmlns:a16="http://schemas.microsoft.com/office/drawing/2014/main" id="{757A936C-DED9-4A02-AF8D-1EBD78E4FFE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890952" y="1458040"/>
            <a:ext cx="4566459" cy="509239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8675860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Заголовок, текст, картинка слев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719A9089-09CF-4332-AA37-F4F21401F3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469564"/>
            <a:ext cx="9062089" cy="619007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ru-RU" sz="3000" dirty="0"/>
              <a:t>Заголовок раздела курса</a:t>
            </a: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FE70656E-1816-4D2C-93B5-51AC03000AD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49087" y="1458040"/>
            <a:ext cx="5133262" cy="509239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 b="0"/>
            </a:lvl1pPr>
          </a:lstStyle>
          <a:p>
            <a:pPr marL="0" indent="0">
              <a:lnSpc>
                <a:spcPct val="120000"/>
              </a:lnSpc>
              <a:buNone/>
            </a:pPr>
            <a:r>
              <a:rPr lang="ru-RU" sz="1800" dirty="0"/>
              <a:t>Курс готовит экспертов по </a:t>
            </a:r>
            <a:r>
              <a:rPr lang="ru-RU" sz="1800" b="1" dirty="0"/>
              <a:t>Битрикс24</a:t>
            </a:r>
            <a:r>
              <a:rPr lang="ru-RU" sz="1800" dirty="0"/>
              <a:t>, которые в дальнейшем смогут заниматься самостоятельно внедрением и поддержкой продукта в компаниях.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ru-RU" sz="1800" dirty="0"/>
              <a:t>Для компаний, внедривших или готовящихся внедрять </a:t>
            </a:r>
            <a:r>
              <a:rPr lang="ru-RU" sz="1800" b="1" dirty="0"/>
              <a:t>Битрикс24,</a:t>
            </a:r>
            <a:r>
              <a:rPr lang="ru-RU" sz="1800" dirty="0"/>
              <a:t> курс является альтернативой привлечения сторонних интеграторов </a:t>
            </a:r>
            <a:r>
              <a:rPr lang="ru-RU" sz="1800" b="1" dirty="0"/>
              <a:t>Битрикс24</a:t>
            </a:r>
            <a:r>
              <a:rPr lang="ru-RU" sz="1800" dirty="0"/>
              <a:t>.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ru-RU" sz="1800" dirty="0"/>
              <a:t>Курс готовит экспертов по </a:t>
            </a:r>
            <a:r>
              <a:rPr lang="ru-RU" sz="1800" b="1" dirty="0"/>
              <a:t>Битрикс24</a:t>
            </a:r>
            <a:r>
              <a:rPr lang="ru-RU" sz="1800" dirty="0"/>
              <a:t>, которые в дальнейшем смогут заниматься самостоятельно внедрением и поддержкой продукта в компаниях.</a:t>
            </a:r>
          </a:p>
        </p:txBody>
      </p:sp>
      <p:sp>
        <p:nvSpPr>
          <p:cNvPr id="6" name="Рисунок 8">
            <a:extLst>
              <a:ext uri="{FF2B5EF4-FFF2-40B4-BE49-F238E27FC236}">
                <a16:creationId xmlns:a16="http://schemas.microsoft.com/office/drawing/2014/main" id="{1DD34810-7933-44D7-A624-DFDC39D9C25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77333" y="1458040"/>
            <a:ext cx="4566459" cy="509239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713824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с заголовко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797B81FD-B602-4D6E-B860-96F61B36CD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2106" y="3122030"/>
            <a:ext cx="10026326" cy="1276234"/>
          </a:xfrm>
          <a:prstGeom prst="rect">
            <a:avLst/>
          </a:prstGeo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Битрикс24 - администрирование: CRM, коробочная версия, бизнес-процессы</a:t>
            </a:r>
          </a:p>
        </p:txBody>
      </p:sp>
      <p:sp>
        <p:nvSpPr>
          <p:cNvPr id="5" name="Подзаголовок 2">
            <a:extLst>
              <a:ext uri="{FF2B5EF4-FFF2-40B4-BE49-F238E27FC236}">
                <a16:creationId xmlns:a16="http://schemas.microsoft.com/office/drawing/2014/main" id="{BC7D4C8F-DA2C-407F-9CB5-12D29E220F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2106" y="4484868"/>
            <a:ext cx="9306938" cy="109689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400" b="0">
                <a:solidFill>
                  <a:schemeClr val="bg1"/>
                </a:solidFill>
              </a:defRPr>
            </a:lvl1pPr>
          </a:lstStyle>
          <a:p>
            <a:r>
              <a:rPr lang="ru-RU" sz="2400" dirty="0"/>
              <a:t>Направление Курсы Бизнес-приложения 16 </a:t>
            </a:r>
            <a:r>
              <a:rPr lang="ru-RU" sz="2400" dirty="0" err="1"/>
              <a:t>ак.час</a:t>
            </a:r>
            <a:r>
              <a:rPr lang="ru-RU" sz="2400" dirty="0"/>
              <a:t>.</a:t>
            </a:r>
          </a:p>
          <a:p>
            <a:endParaRPr lang="ru-RU" sz="2400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989D8A5-6110-473F-B3BE-96BC8D8CD7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2106" y="900268"/>
            <a:ext cx="3930599" cy="1099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BDEB476-C43A-43BB-9346-713FA0EE8CA5}"/>
              </a:ext>
            </a:extLst>
          </p:cNvPr>
          <p:cNvSpPr txBox="1"/>
          <p:nvPr userDrawn="1"/>
        </p:nvSpPr>
        <p:spPr>
          <a:xfrm>
            <a:off x="842106" y="6054509"/>
            <a:ext cx="5114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chemeClr val="accent1">
                    <a:lumMod val="20000"/>
                    <a:lumOff val="8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specialist.ru</a:t>
            </a:r>
            <a:endParaRPr lang="ru-RU" b="0" dirty="0">
              <a:solidFill>
                <a:schemeClr val="accent1">
                  <a:lumMod val="20000"/>
                  <a:lumOff val="8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27127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раздела и под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9463ACB8-C362-4D16-B699-DBE302265A5B}"/>
              </a:ext>
            </a:extLst>
          </p:cNvPr>
          <p:cNvSpPr txBox="1">
            <a:spLocks/>
          </p:cNvSpPr>
          <p:nvPr userDrawn="1"/>
        </p:nvSpPr>
        <p:spPr>
          <a:xfrm>
            <a:off x="677332" y="965830"/>
            <a:ext cx="9062089" cy="75754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sz="2800" b="0" dirty="0"/>
              <a:t>Подзаголовок раздела курса</a:t>
            </a:r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229DDE8A-E63F-4B77-B18F-E96EB0311573}"/>
              </a:ext>
            </a:extLst>
          </p:cNvPr>
          <p:cNvSpPr txBox="1">
            <a:spLocks/>
          </p:cNvSpPr>
          <p:nvPr userDrawn="1"/>
        </p:nvSpPr>
        <p:spPr>
          <a:xfrm>
            <a:off x="677333" y="469564"/>
            <a:ext cx="9062089" cy="61900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accent2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sz="3000" dirty="0">
                <a:solidFill>
                  <a:schemeClr val="accent2"/>
                </a:solidFill>
              </a:rPr>
              <a:t>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39167624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3" y="469564"/>
            <a:ext cx="9062089" cy="125291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>
                <a:solidFill>
                  <a:schemeClr val="accent2"/>
                </a:solidFill>
              </a:defRPr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722475"/>
            <a:ext cx="8596668" cy="4318888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10000"/>
              </a:lnSpc>
              <a:buSzPct val="13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 b="0"/>
            </a:lvl1pPr>
            <a:lvl2pPr marL="742950" indent="-285750">
              <a:buSzPct val="13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/>
            </a:lvl2pPr>
            <a:lvl3pPr marL="1143000" indent="-228600">
              <a:buSzPct val="13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/>
            </a:lvl3pPr>
            <a:lvl4pPr marL="1600200" indent="-228600">
              <a:buSzPct val="13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/>
            </a:lvl4pPr>
            <a:lvl5pPr marL="2057400" indent="-228600">
              <a:buSzPct val="13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63451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 преподавател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Текст 2">
            <a:extLst>
              <a:ext uri="{FF2B5EF4-FFF2-40B4-BE49-F238E27FC236}">
                <a16:creationId xmlns:a16="http://schemas.microsoft.com/office/drawing/2014/main" id="{AEA37DF3-6EB2-4447-B516-069AB1254685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3208306" y="1576336"/>
            <a:ext cx="7810213" cy="89541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latin typeface="Open Sans" pitchFamily="2" charset="0"/>
                <a:ea typeface="Open Sans" pitchFamily="2" charset="0"/>
                <a:cs typeface="Open Sans" pitchFamily="2" charset="0"/>
              </a:defRPr>
            </a:lvl1pPr>
          </a:lstStyle>
          <a:p>
            <a:pPr marL="0" indent="0">
              <a:buNone/>
            </a:pPr>
            <a:r>
              <a:rPr lang="ru-RU" sz="3200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-52"/>
              </a:rPr>
              <a:t>Клевогин</a:t>
            </a:r>
            <a:r>
              <a:rPr lang="ru-RU" sz="3200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-52"/>
              </a:rPr>
              <a:t> Сергей Павлович</a:t>
            </a:r>
          </a:p>
        </p:txBody>
      </p:sp>
      <p:sp>
        <p:nvSpPr>
          <p:cNvPr id="17" name="Объект 3">
            <a:extLst>
              <a:ext uri="{FF2B5EF4-FFF2-40B4-BE49-F238E27FC236}">
                <a16:creationId xmlns:a16="http://schemas.microsoft.com/office/drawing/2014/main" id="{44F41B25-6E40-4745-8F4C-7B04DFD446C4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208306" y="2466719"/>
            <a:ext cx="7663909" cy="312577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latin typeface="Open Sans" pitchFamily="2" charset="0"/>
                <a:ea typeface="Open Sans" pitchFamily="2" charset="0"/>
                <a:cs typeface="Open Sans" pitchFamily="2" charset="0"/>
              </a:defRPr>
            </a:lvl1pPr>
          </a:lstStyle>
          <a:p>
            <a:pPr>
              <a:buSzPct val="130000"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ru-RU" sz="2000" b="0" dirty="0">
                <a:latin typeface="Montserrat" panose="00000500000000000000" pitchFamily="2" charset="-52"/>
              </a:rPr>
              <a:t>Преподаватель курсов по Интернет-технологиям</a:t>
            </a:r>
          </a:p>
          <a:p>
            <a:pPr>
              <a:buSzPct val="130000"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ru-RU" sz="2000" b="0" dirty="0">
                <a:latin typeface="Montserrat" panose="00000500000000000000" pitchFamily="2" charset="-52"/>
              </a:rPr>
              <a:t>Сертифицированный разработчик, тренер и интегратор 1С-Битрикс</a:t>
            </a:r>
          </a:p>
          <a:p>
            <a:pPr>
              <a:buSzPct val="130000"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ru-RU" sz="2000" b="0" dirty="0">
                <a:latin typeface="Montserrat" panose="00000500000000000000" pitchFamily="2" charset="-52"/>
              </a:rPr>
              <a:t>15 лет в ИТ и Интернет</a:t>
            </a:r>
          </a:p>
          <a:p>
            <a:pPr>
              <a:buSzPct val="130000"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ru-RU" sz="2000" b="0" dirty="0">
                <a:latin typeface="Montserrat" panose="00000500000000000000" pitchFamily="2" charset="-52"/>
              </a:rPr>
              <a:t>Преподаватель курсов по Интернет-технологиям</a:t>
            </a:r>
          </a:p>
          <a:p>
            <a:pPr>
              <a:buSzPct val="130000"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ru-RU" sz="2000" b="0" dirty="0">
                <a:latin typeface="Montserrat" panose="00000500000000000000" pitchFamily="2" charset="-52"/>
              </a:rPr>
              <a:t>Сертифицированный разработчик, тренер и интегратор 1С-Битрикс</a:t>
            </a:r>
          </a:p>
          <a:p>
            <a:pPr marL="0" indent="0">
              <a:buNone/>
            </a:pPr>
            <a:endParaRPr lang="ru-RU" sz="2000" dirty="0"/>
          </a:p>
          <a:p>
            <a:endParaRPr lang="ru-RU" sz="2000" dirty="0"/>
          </a:p>
        </p:txBody>
      </p:sp>
      <p:sp>
        <p:nvSpPr>
          <p:cNvPr id="23" name="Заголовок 1">
            <a:extLst>
              <a:ext uri="{FF2B5EF4-FFF2-40B4-BE49-F238E27FC236}">
                <a16:creationId xmlns:a16="http://schemas.microsoft.com/office/drawing/2014/main" id="{80F53586-1450-4A51-9A61-7CE1B9D5E4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469564"/>
            <a:ext cx="9062089" cy="78411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ru-RU" sz="3000" dirty="0">
                <a:latin typeface="Open Sans" pitchFamily="2" charset="0"/>
                <a:ea typeface="Open Sans" pitchFamily="2" charset="0"/>
                <a:cs typeface="Open Sans" pitchFamily="2" charset="0"/>
              </a:rPr>
              <a:t>О преподавателе</a:t>
            </a:r>
          </a:p>
        </p:txBody>
      </p:sp>
      <p:sp>
        <p:nvSpPr>
          <p:cNvPr id="11" name="Рисунок 8">
            <a:extLst>
              <a:ext uri="{FF2B5EF4-FFF2-40B4-BE49-F238E27FC236}">
                <a16:creationId xmlns:a16="http://schemas.microsoft.com/office/drawing/2014/main" id="{5891B36B-881C-4141-BBE6-B105A943903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77336" y="1576337"/>
            <a:ext cx="2302449" cy="305385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ru-RU" dirty="0"/>
          </a:p>
        </p:txBody>
      </p:sp>
      <p:sp>
        <p:nvSpPr>
          <p:cNvPr id="12" name="Рисунок 8">
            <a:extLst>
              <a:ext uri="{FF2B5EF4-FFF2-40B4-BE49-F238E27FC236}">
                <a16:creationId xmlns:a16="http://schemas.microsoft.com/office/drawing/2014/main" id="{D0DC394C-8699-4A45-A201-AA08A651EF9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208307" y="5802531"/>
            <a:ext cx="1592294" cy="7994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ru-RU" dirty="0"/>
          </a:p>
        </p:txBody>
      </p:sp>
      <p:sp>
        <p:nvSpPr>
          <p:cNvPr id="24" name="Рисунок 8">
            <a:extLst>
              <a:ext uri="{FF2B5EF4-FFF2-40B4-BE49-F238E27FC236}">
                <a16:creationId xmlns:a16="http://schemas.microsoft.com/office/drawing/2014/main" id="{A1F3E756-AA96-4059-8790-E061C222A0C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44371" y="5802531"/>
            <a:ext cx="1592294" cy="7994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ru-RU" dirty="0"/>
          </a:p>
        </p:txBody>
      </p:sp>
      <p:sp>
        <p:nvSpPr>
          <p:cNvPr id="25" name="Рисунок 8">
            <a:extLst>
              <a:ext uri="{FF2B5EF4-FFF2-40B4-BE49-F238E27FC236}">
                <a16:creationId xmlns:a16="http://schemas.microsoft.com/office/drawing/2014/main" id="{4F2B07F3-F754-49F5-BDE6-333192BF63C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262147" y="5802531"/>
            <a:ext cx="1592294" cy="7994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ru-RU" dirty="0"/>
          </a:p>
        </p:txBody>
      </p:sp>
      <p:sp>
        <p:nvSpPr>
          <p:cNvPr id="26" name="Рисунок 8">
            <a:extLst>
              <a:ext uri="{FF2B5EF4-FFF2-40B4-BE49-F238E27FC236}">
                <a16:creationId xmlns:a16="http://schemas.microsoft.com/office/drawing/2014/main" id="{17E681ED-16F0-4689-A5CB-3937C69D54C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279921" y="5802531"/>
            <a:ext cx="1592294" cy="7994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883688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+ под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55A6DC10-EF66-4F0E-8206-F25E5DF7FC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469564"/>
            <a:ext cx="9062089" cy="125291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>
                <a:solidFill>
                  <a:schemeClr val="accent2"/>
                </a:solidFill>
              </a:defRPr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2F4D986-E3F5-40FA-A342-31C8592487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722475"/>
            <a:ext cx="8596668" cy="4318888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10000"/>
              </a:lnSpc>
              <a:buSzPct val="13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 b="0"/>
            </a:lvl1pPr>
            <a:lvl2pPr marL="742950" indent="-285750">
              <a:buSzPct val="13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/>
            </a:lvl2pPr>
            <a:lvl3pPr marL="1143000" indent="-228600">
              <a:buSzPct val="13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/>
            </a:lvl3pPr>
            <a:lvl4pPr marL="1600200" indent="-228600">
              <a:buSzPct val="13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/>
            </a:lvl4pPr>
            <a:lvl5pPr marL="2057400" indent="-228600">
              <a:buSzPct val="13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4700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3" y="465307"/>
            <a:ext cx="9062089" cy="13208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>
                <a:solidFill>
                  <a:schemeClr val="accent2"/>
                </a:solidFill>
              </a:defRPr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  <a:prstGeom prst="rect">
            <a:avLst/>
          </a:prstGeom>
        </p:spPr>
        <p:txBody>
          <a:bodyPr/>
          <a:lstStyle>
            <a:lvl1pPr marL="342900" indent="-342900">
              <a:buSzPct val="13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/>
            </a:lvl1pPr>
            <a:lvl2pPr marL="742950" indent="-285750">
              <a:buSzPct val="13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/>
            </a:lvl2pPr>
            <a:lvl3pPr marL="1143000" indent="-228600">
              <a:buSzPct val="13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/>
            </a:lvl3pPr>
            <a:lvl4pPr marL="1600200" indent="-228600">
              <a:buSzPct val="13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/>
            </a:lvl4pPr>
            <a:lvl5pPr marL="2057400" indent="-228600">
              <a:buSzPct val="13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  <a:prstGeom prst="rect">
            <a:avLst/>
          </a:prstGeom>
        </p:spPr>
        <p:txBody>
          <a:bodyPr/>
          <a:lstStyle>
            <a:lvl1pPr marL="342900" indent="-342900">
              <a:buSzPct val="13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/>
            </a:lvl1pPr>
            <a:lvl2pPr marL="742950" indent="-285750">
              <a:buSzPct val="13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/>
            </a:lvl2pPr>
            <a:lvl3pPr marL="1143000" indent="-228600">
              <a:buSzPct val="13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/>
            </a:lvl3pPr>
            <a:lvl4pPr marL="1600200" indent="-228600">
              <a:buSzPct val="13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/>
            </a:lvl4pPr>
            <a:lvl5pPr marL="2057400" indent="-228600">
              <a:buSzPct val="13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31964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jp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slideLayout" Target="../slideLayouts/slideLayout32.xml"/><Relationship Id="rId18" Type="http://schemas.openxmlformats.org/officeDocument/2006/relationships/slideLayout" Target="../slideLayouts/slideLayout37.xml"/><Relationship Id="rId3" Type="http://schemas.openxmlformats.org/officeDocument/2006/relationships/slideLayout" Target="../slideLayouts/slideLayout22.xml"/><Relationship Id="rId21" Type="http://schemas.openxmlformats.org/officeDocument/2006/relationships/image" Target="../media/image47.jpg"/><Relationship Id="rId7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31.xml"/><Relationship Id="rId17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1.xml"/><Relationship Id="rId16" Type="http://schemas.openxmlformats.org/officeDocument/2006/relationships/slideLayout" Target="../slideLayouts/slideLayout35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29.xml"/><Relationship Id="rId19" Type="http://schemas.openxmlformats.org/officeDocument/2006/relationships/slideLayout" Target="../slideLayouts/slideLayout38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966C0EA-153F-45C6-9ECE-5A8B4176BC6E}"/>
              </a:ext>
            </a:extLst>
          </p:cNvPr>
          <p:cNvSpPr txBox="1"/>
          <p:nvPr userDrawn="1"/>
        </p:nvSpPr>
        <p:spPr>
          <a:xfrm>
            <a:off x="7240772" y="62484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30" name="Slide Number Placeholder 4">
            <a:extLst>
              <a:ext uri="{FF2B5EF4-FFF2-40B4-BE49-F238E27FC236}">
                <a16:creationId xmlns:a16="http://schemas.microsoft.com/office/drawing/2014/main" id="{45D06BEE-9355-479F-BCCF-D769E58E87B3}"/>
              </a:ext>
            </a:extLst>
          </p:cNvPr>
          <p:cNvSpPr txBox="1">
            <a:spLocks/>
          </p:cNvSpPr>
          <p:nvPr userDrawn="1"/>
        </p:nvSpPr>
        <p:spPr>
          <a:xfrm>
            <a:off x="10957186" y="258650"/>
            <a:ext cx="905034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2000" b="1" kern="1200">
                <a:solidFill>
                  <a:schemeClr val="tx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01156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5" r:id="rId1"/>
    <p:sldLayoutId id="2147483769" r:id="rId2"/>
    <p:sldLayoutId id="2147483756" r:id="rId3"/>
    <p:sldLayoutId id="2147483767" r:id="rId4"/>
    <p:sldLayoutId id="2147483759" r:id="rId5"/>
    <p:sldLayoutId id="2147483743" r:id="rId6"/>
    <p:sldLayoutId id="2147483744" r:id="rId7"/>
    <p:sldLayoutId id="2147483757" r:id="rId8"/>
    <p:sldLayoutId id="2147483745" r:id="rId9"/>
    <p:sldLayoutId id="2147483758" r:id="rId10"/>
    <p:sldLayoutId id="2147483747" r:id="rId11"/>
    <p:sldLayoutId id="2147483750" r:id="rId12"/>
    <p:sldLayoutId id="2147483751" r:id="rId13"/>
    <p:sldLayoutId id="2147483760" r:id="rId14"/>
    <p:sldLayoutId id="2147483761" r:id="rId15"/>
    <p:sldLayoutId id="2147483763" r:id="rId16"/>
    <p:sldLayoutId id="2147483764" r:id="rId17"/>
    <p:sldLayoutId id="2147483765" r:id="rId18"/>
    <p:sldLayoutId id="2147483768" r:id="rId19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1" kern="1200">
          <a:solidFill>
            <a:schemeClr val="accent2">
              <a:lumMod val="7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1" kern="1200">
          <a:solidFill>
            <a:schemeClr val="tx1">
              <a:lumMod val="85000"/>
              <a:lumOff val="1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85000"/>
              <a:lumOff val="1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85000"/>
              <a:lumOff val="1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85000"/>
              <a:lumOff val="1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85000"/>
              <a:lumOff val="1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966C0EA-153F-45C6-9ECE-5A8B4176BC6E}"/>
              </a:ext>
            </a:extLst>
          </p:cNvPr>
          <p:cNvSpPr txBox="1"/>
          <p:nvPr userDrawn="1"/>
        </p:nvSpPr>
        <p:spPr>
          <a:xfrm>
            <a:off x="7240772" y="62484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30" name="Slide Number Placeholder 4">
            <a:extLst>
              <a:ext uri="{FF2B5EF4-FFF2-40B4-BE49-F238E27FC236}">
                <a16:creationId xmlns:a16="http://schemas.microsoft.com/office/drawing/2014/main" id="{45D06BEE-9355-479F-BCCF-D769E58E87B3}"/>
              </a:ext>
            </a:extLst>
          </p:cNvPr>
          <p:cNvSpPr txBox="1">
            <a:spLocks/>
          </p:cNvSpPr>
          <p:nvPr userDrawn="1"/>
        </p:nvSpPr>
        <p:spPr>
          <a:xfrm>
            <a:off x="10957186" y="258650"/>
            <a:ext cx="905034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2000" b="1" kern="1200">
                <a:solidFill>
                  <a:schemeClr val="tx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05048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1" r:id="rId1"/>
    <p:sldLayoutId id="2147483812" r:id="rId2"/>
    <p:sldLayoutId id="2147483813" r:id="rId3"/>
    <p:sldLayoutId id="2147483814" r:id="rId4"/>
    <p:sldLayoutId id="2147483815" r:id="rId5"/>
    <p:sldLayoutId id="2147483816" r:id="rId6"/>
    <p:sldLayoutId id="2147483817" r:id="rId7"/>
    <p:sldLayoutId id="2147483818" r:id="rId8"/>
    <p:sldLayoutId id="2147483819" r:id="rId9"/>
    <p:sldLayoutId id="2147483820" r:id="rId10"/>
    <p:sldLayoutId id="2147483821" r:id="rId11"/>
    <p:sldLayoutId id="2147483822" r:id="rId12"/>
    <p:sldLayoutId id="2147483823" r:id="rId13"/>
    <p:sldLayoutId id="2147483824" r:id="rId14"/>
    <p:sldLayoutId id="2147483825" r:id="rId15"/>
    <p:sldLayoutId id="2147483826" r:id="rId16"/>
    <p:sldLayoutId id="2147483827" r:id="rId17"/>
    <p:sldLayoutId id="2147483828" r:id="rId18"/>
    <p:sldLayoutId id="2147483829" r:id="rId19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1" kern="1200">
          <a:solidFill>
            <a:schemeClr val="accent2">
              <a:lumMod val="7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1" kern="1200">
          <a:solidFill>
            <a:schemeClr val="tx1">
              <a:lumMod val="85000"/>
              <a:lumOff val="1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85000"/>
              <a:lumOff val="1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85000"/>
              <a:lumOff val="1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85000"/>
              <a:lumOff val="1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85000"/>
              <a:lumOff val="1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ython.org/" TargetMode="External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hyperlink" Target="https://www.python.org/" TargetMode="External"/><Relationship Id="rId1" Type="http://schemas.openxmlformats.org/officeDocument/2006/relationships/slideLayout" Target="../slideLayouts/slideLayout2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hyperlink" Target="https://www.python.org/" TargetMode="External"/><Relationship Id="rId1" Type="http://schemas.openxmlformats.org/officeDocument/2006/relationships/slideLayout" Target="../slideLayouts/slideLayout2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hyperlink" Target="https://www.python.org/" TargetMode="External"/><Relationship Id="rId1" Type="http://schemas.openxmlformats.org/officeDocument/2006/relationships/slideLayout" Target="../slideLayouts/slideLayout2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est-doctor/guides/blob/master/guides/python_styleguide.md" TargetMode="External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.svg"/><Relationship Id="rId7" Type="http://schemas.openxmlformats.org/officeDocument/2006/relationships/image" Target="../media/image54.jpe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91.jpe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eg"/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2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eg"/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2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jpeg"/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2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2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6.xml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.docx"/><Relationship Id="rId2" Type="http://schemas.openxmlformats.org/officeDocument/2006/relationships/slideLayout" Target="../slideLayouts/slideLayout27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07.emf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jpeg"/><Relationship Id="rId1" Type="http://schemas.openxmlformats.org/officeDocument/2006/relationships/slideLayout" Target="../slideLayouts/slideLayout2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59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jpg"/><Relationship Id="rId1" Type="http://schemas.openxmlformats.org/officeDocument/2006/relationships/slideLayout" Target="../slideLayouts/slideLayout2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7" Type="http://schemas.openxmlformats.org/officeDocument/2006/relationships/image" Target="../media/image13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15.svg"/><Relationship Id="rId7" Type="http://schemas.openxmlformats.org/officeDocument/2006/relationships/image" Target="../media/image19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8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metanit.com/python/" TargetMode="External"/><Relationship Id="rId2" Type="http://schemas.openxmlformats.org/officeDocument/2006/relationships/hyperlink" Target="https://digitology.tech/category/Python/" TargetMode="External"/><Relationship Id="rId1" Type="http://schemas.openxmlformats.org/officeDocument/2006/relationships/slideLayout" Target="../slideLayouts/slideLayout27.xml"/><Relationship Id="rId5" Type="http://schemas.openxmlformats.org/officeDocument/2006/relationships/hyperlink" Target="https://github.com/nesrv/python-0/" TargetMode="External"/><Relationship Id="rId4" Type="http://schemas.openxmlformats.org/officeDocument/2006/relationships/hyperlink" Target="https://stepik.org/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2.png"/><Relationship Id="rId7" Type="http://schemas.openxmlformats.org/officeDocument/2006/relationships/image" Target="../media/image66.jpe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65.jpeg"/><Relationship Id="rId5" Type="http://schemas.openxmlformats.org/officeDocument/2006/relationships/image" Target="../media/image64.png"/><Relationship Id="rId4" Type="http://schemas.openxmlformats.org/officeDocument/2006/relationships/image" Target="../media/image63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FF08023-F39D-411E-B1CF-DAB36B44BB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881" y="569601"/>
            <a:ext cx="5244444" cy="1460317"/>
          </a:xfrm>
          <a:prstGeom prst="rect">
            <a:avLst/>
          </a:prstGeom>
        </p:spPr>
      </p:pic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9DF10016-6339-4F4C-BE90-A22FCD9E78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9162" y="3551849"/>
            <a:ext cx="10026326" cy="1276234"/>
          </a:xfrm>
        </p:spPr>
        <p:txBody>
          <a:bodyPr/>
          <a:lstStyle/>
          <a:p>
            <a:r>
              <a:rPr lang="ru-RU" dirty="0">
                <a:latin typeface="Yandex Sans Text Light" panose="02000000000000000000" pitchFamily="2" charset="-52"/>
              </a:rPr>
              <a:t>«</a:t>
            </a:r>
            <a:r>
              <a:rPr lang="ru-RU" dirty="0"/>
              <a:t>Программирование и базы данных: Начальный курс»</a:t>
            </a:r>
            <a:endParaRPr lang="ru-RU" dirty="0">
              <a:latin typeface="Yandex Sans Text Light" panose="020000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20023153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B152EC2F-19A4-4360-827B-190DFE6D0A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622" y="1071837"/>
            <a:ext cx="9877791" cy="3131721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87360B6-FD04-43AA-B1DA-C7435865E9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1189" y="4654061"/>
            <a:ext cx="5580238" cy="1659639"/>
          </a:xfrm>
          <a:prstGeom prst="rect">
            <a:avLst/>
          </a:prstGeom>
        </p:spPr>
      </p:pic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664BD7F2-5F83-4160-95F0-C7ACD7A4F2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622" y="153495"/>
            <a:ext cx="9061450" cy="381792"/>
          </a:xfrm>
        </p:spPr>
        <p:txBody>
          <a:bodyPr>
            <a:normAutofit fontScale="90000"/>
          </a:bodyPr>
          <a:lstStyle/>
          <a:p>
            <a:r>
              <a:rPr lang="ru-RU" sz="3000" dirty="0">
                <a:latin typeface="Open Sans" pitchFamily="2" charset="0"/>
                <a:ea typeface="Open Sans" pitchFamily="2" charset="0"/>
                <a:cs typeface="Open Sans" pitchFamily="2" charset="0"/>
              </a:rPr>
              <a:t>Удалите </a:t>
            </a:r>
            <a:r>
              <a:rPr lang="en-US" sz="3000" dirty="0">
                <a:latin typeface="Open Sans" pitchFamily="2" charset="0"/>
                <a:ea typeface="Open Sans" pitchFamily="2" charset="0"/>
                <a:cs typeface="Open Sans" pitchFamily="2" charset="0"/>
              </a:rPr>
              <a:t>Python </a:t>
            </a:r>
            <a:r>
              <a:rPr lang="ru-RU" sz="3000" dirty="0">
                <a:latin typeface="Open Sans" pitchFamily="2" charset="0"/>
                <a:ea typeface="Open Sans" pitchFamily="2" charset="0"/>
                <a:cs typeface="Open Sans" pitchFamily="2" charset="0"/>
              </a:rPr>
              <a:t>и </a:t>
            </a:r>
            <a:r>
              <a:rPr lang="en-US" sz="3000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Pycharm</a:t>
            </a:r>
            <a:endParaRPr lang="ru-RU" sz="300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AE72314-FF00-4D79-8557-4939E9B97A23}"/>
              </a:ext>
            </a:extLst>
          </p:cNvPr>
          <p:cNvSpPr txBox="1">
            <a:spLocks/>
          </p:cNvSpPr>
          <p:nvPr/>
        </p:nvSpPr>
        <p:spPr>
          <a:xfrm>
            <a:off x="370622" y="5292984"/>
            <a:ext cx="9061450" cy="381792"/>
          </a:xfrm>
          <a:prstGeom prst="rect">
            <a:avLst/>
          </a:prstGeom>
        </p:spPr>
        <p:txBody>
          <a:bodyPr>
            <a:normAutofit fontScale="75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000" b="1" kern="12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Win+i</a:t>
            </a:r>
            <a:endParaRPr lang="ru-RU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70433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958D012-F44D-42E3-A43C-3CBDD3F756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218" y="450511"/>
            <a:ext cx="9356222" cy="5607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9629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CCAC887C-F0F9-481C-BD99-E0D38EF45C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333" y="243948"/>
            <a:ext cx="9062089" cy="1252911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Yandex Sans Text Light" panose="02000000000000000000" pitchFamily="2" charset="-52"/>
              </a:rPr>
              <a:t>1</a:t>
            </a:r>
            <a:r>
              <a:rPr lang="ru-RU" sz="3200" dirty="0">
                <a:latin typeface="Yandex Sans Text Light" panose="02000000000000000000" pitchFamily="2" charset="-52"/>
              </a:rPr>
              <a:t>.1 Установка интерпретатора </a:t>
            </a:r>
            <a:r>
              <a:rPr lang="ru-RU" sz="3200" dirty="0" err="1">
                <a:latin typeface="Yandex Sans Text Light" panose="02000000000000000000" pitchFamily="2" charset="-52"/>
              </a:rPr>
              <a:t>Python</a:t>
            </a:r>
            <a:r>
              <a:rPr lang="ru-RU" sz="3200" dirty="0">
                <a:latin typeface="Yandex Sans Text Light" panose="02000000000000000000" pitchFamily="2" charset="-52"/>
              </a:rPr>
              <a:t> и ID</a:t>
            </a:r>
            <a:r>
              <a:rPr lang="en-US" sz="3200" dirty="0">
                <a:latin typeface="Yandex Sans Text Light" panose="02000000000000000000" pitchFamily="2" charset="-52"/>
              </a:rPr>
              <a:t>E</a:t>
            </a:r>
            <a:endParaRPr lang="ru-RU" sz="3200" dirty="0">
              <a:latin typeface="Yandex Sans Text Light" panose="02000000000000000000" pitchFamily="2" charset="-52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45B2100-C1F4-46AD-BEE7-C210E97041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488" y="1043193"/>
            <a:ext cx="8317777" cy="4529902"/>
          </a:xfrm>
          <a:prstGeom prst="rect">
            <a:avLst/>
          </a:prstGeom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0290533F-847A-427D-A4A2-1D77360166B3}"/>
              </a:ext>
            </a:extLst>
          </p:cNvPr>
          <p:cNvSpPr/>
          <p:nvPr/>
        </p:nvSpPr>
        <p:spPr>
          <a:xfrm>
            <a:off x="7053943" y="5985164"/>
            <a:ext cx="415636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Yandex Sans Text Light" panose="02000000000000000000" pitchFamily="2" charset="-52"/>
                <a:hlinkClick r:id="rId3"/>
              </a:rPr>
              <a:t>https://www.python.org</a:t>
            </a:r>
            <a:r>
              <a:rPr lang="en-US" sz="2400" dirty="0">
                <a:latin typeface="Yandex Sans Text Light" panose="02000000000000000000" pitchFamily="2" charset="-52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983048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AF3700B-AB61-40ED-A96E-78122C3011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993" y="162627"/>
            <a:ext cx="9337593" cy="1078074"/>
          </a:xfrm>
        </p:spPr>
        <p:txBody>
          <a:bodyPr>
            <a:normAutofit/>
          </a:bodyPr>
          <a:lstStyle/>
          <a:p>
            <a:r>
              <a:rPr lang="ru-RU" sz="4000" b="0" dirty="0"/>
              <a:t>Инфраструктура, платформа </a:t>
            </a:r>
            <a:endParaRPr lang="ru-RU" sz="4000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1D251D5-FBB7-4375-A0D6-892E1DDCC9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993" y="939618"/>
            <a:ext cx="6923305" cy="314095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2BC1BDBE-9D8D-4361-90C8-07FCD18687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8694" y="3529361"/>
            <a:ext cx="6923306" cy="3016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2126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6FE1B1E-9E7D-406C-A656-E8E30D7772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309" y="134541"/>
            <a:ext cx="6623746" cy="626456"/>
          </a:xfrm>
        </p:spPr>
        <p:txBody>
          <a:bodyPr/>
          <a:lstStyle/>
          <a:p>
            <a:r>
              <a:rPr lang="en-US" dirty="0"/>
              <a:t>PEP 8 Style Guide for Python Code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475BCE9-7A38-4591-9150-41B6425005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309" y="760996"/>
            <a:ext cx="9062089" cy="4318888"/>
          </a:xfrm>
        </p:spPr>
        <p:txBody>
          <a:bodyPr/>
          <a:lstStyle/>
          <a:p>
            <a:r>
              <a:rPr lang="en-US" dirty="0"/>
              <a:t>https://github.com/best-doctor/guides/blob/master/guides/python_styleguide.md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80D097D-E95F-4594-8726-FE7747CA9D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929" y="1550020"/>
            <a:ext cx="7171961" cy="4680799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C461D69-7DAB-49C6-BBE8-0344A624EC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0469" y="2743200"/>
            <a:ext cx="5512386" cy="1783419"/>
          </a:xfrm>
          <a:prstGeom prst="rect">
            <a:avLst/>
          </a:prstGeom>
        </p:spPr>
      </p:pic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C916939B-AD64-47FC-9362-996E66AF27C4}"/>
              </a:ext>
            </a:extLst>
          </p:cNvPr>
          <p:cNvSpPr/>
          <p:nvPr/>
        </p:nvSpPr>
        <p:spPr>
          <a:xfrm>
            <a:off x="6010469" y="4248615"/>
            <a:ext cx="4137141" cy="278004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82613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CCAC887C-F0F9-481C-BD99-E0D38EF45C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333" y="243948"/>
            <a:ext cx="9062089" cy="1252911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Yandex Sans Text Light" panose="02000000000000000000" pitchFamily="2" charset="-52"/>
              </a:rPr>
              <a:t>1</a:t>
            </a:r>
            <a:r>
              <a:rPr lang="ru-RU" sz="3200" dirty="0">
                <a:latin typeface="Yandex Sans Text Light" panose="02000000000000000000" pitchFamily="2" charset="-52"/>
              </a:rPr>
              <a:t>.1 Установка интерпретатора </a:t>
            </a:r>
            <a:r>
              <a:rPr lang="ru-RU" sz="3200" dirty="0" err="1">
                <a:latin typeface="Yandex Sans Text Light" panose="02000000000000000000" pitchFamily="2" charset="-52"/>
              </a:rPr>
              <a:t>Python</a:t>
            </a:r>
            <a:r>
              <a:rPr lang="ru-RU" sz="3200" dirty="0">
                <a:latin typeface="Yandex Sans Text Light" panose="02000000000000000000" pitchFamily="2" charset="-52"/>
              </a:rPr>
              <a:t> и ID</a:t>
            </a:r>
            <a:r>
              <a:rPr lang="en-US" sz="3200" dirty="0">
                <a:latin typeface="Yandex Sans Text Light" panose="02000000000000000000" pitchFamily="2" charset="-52"/>
              </a:rPr>
              <a:t>E</a:t>
            </a:r>
            <a:endParaRPr lang="ru-RU" sz="3200" dirty="0">
              <a:latin typeface="Yandex Sans Text Light" panose="02000000000000000000" pitchFamily="2" charset="-52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0290533F-847A-427D-A4A2-1D77360166B3}"/>
              </a:ext>
            </a:extLst>
          </p:cNvPr>
          <p:cNvSpPr/>
          <p:nvPr/>
        </p:nvSpPr>
        <p:spPr>
          <a:xfrm>
            <a:off x="7053943" y="5985164"/>
            <a:ext cx="415636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Yandex Sans Text Light" panose="02000000000000000000" pitchFamily="2" charset="-52"/>
                <a:hlinkClick r:id="rId2"/>
              </a:rPr>
              <a:t>https://www.python.org</a:t>
            </a:r>
            <a:r>
              <a:rPr lang="en-US" sz="2400" dirty="0">
                <a:latin typeface="Yandex Sans Text Light" panose="02000000000000000000" pitchFamily="2" charset="-52"/>
              </a:rPr>
              <a:t> </a:t>
            </a:r>
          </a:p>
        </p:txBody>
      </p:sp>
      <p:pic>
        <p:nvPicPr>
          <p:cNvPr id="5" name="Рисунок 4" descr="https://proproprogs.ru/htm/python_base/files/python3-pervoe-znakomstvo-s-python-ustanovka-na-kompyuter.files/image003.png">
            <a:extLst>
              <a:ext uri="{FF2B5EF4-FFF2-40B4-BE49-F238E27FC236}">
                <a16:creationId xmlns:a16="http://schemas.microsoft.com/office/drawing/2014/main" id="{716B81CD-EA99-41C8-BAEC-5B05B9CE36D5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571" y="1282536"/>
            <a:ext cx="7228276" cy="434636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575544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CCAC887C-F0F9-481C-BD99-E0D38EF45C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333" y="243948"/>
            <a:ext cx="9062089" cy="1252911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Yandex Sans Text Light" panose="02000000000000000000" pitchFamily="2" charset="-52"/>
              </a:rPr>
              <a:t>1</a:t>
            </a:r>
            <a:r>
              <a:rPr lang="ru-RU" sz="3200" dirty="0">
                <a:latin typeface="Yandex Sans Text Light" panose="02000000000000000000" pitchFamily="2" charset="-52"/>
              </a:rPr>
              <a:t>.1 Установка интерпретатора </a:t>
            </a:r>
            <a:r>
              <a:rPr lang="ru-RU" sz="3200" dirty="0" err="1">
                <a:latin typeface="Yandex Sans Text Light" panose="02000000000000000000" pitchFamily="2" charset="-52"/>
              </a:rPr>
              <a:t>Python</a:t>
            </a:r>
            <a:r>
              <a:rPr lang="ru-RU" sz="3200" dirty="0">
                <a:latin typeface="Yandex Sans Text Light" panose="02000000000000000000" pitchFamily="2" charset="-52"/>
              </a:rPr>
              <a:t> и ID</a:t>
            </a:r>
            <a:r>
              <a:rPr lang="en-US" sz="3200" dirty="0">
                <a:latin typeface="Yandex Sans Text Light" panose="02000000000000000000" pitchFamily="2" charset="-52"/>
              </a:rPr>
              <a:t>E</a:t>
            </a:r>
            <a:endParaRPr lang="ru-RU" sz="3200" dirty="0">
              <a:latin typeface="Yandex Sans Text Light" panose="02000000000000000000" pitchFamily="2" charset="-52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0290533F-847A-427D-A4A2-1D77360166B3}"/>
              </a:ext>
            </a:extLst>
          </p:cNvPr>
          <p:cNvSpPr/>
          <p:nvPr/>
        </p:nvSpPr>
        <p:spPr>
          <a:xfrm>
            <a:off x="7053943" y="5985164"/>
            <a:ext cx="415636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Yandex Sans Text Light" panose="02000000000000000000" pitchFamily="2" charset="-52"/>
                <a:hlinkClick r:id="rId2"/>
              </a:rPr>
              <a:t>https://www.python.org</a:t>
            </a:r>
            <a:r>
              <a:rPr lang="en-US" sz="2400" dirty="0">
                <a:latin typeface="Yandex Sans Text Light" panose="02000000000000000000" pitchFamily="2" charset="-52"/>
              </a:rPr>
              <a:t> </a:t>
            </a:r>
          </a:p>
        </p:txBody>
      </p:sp>
      <p:pic>
        <p:nvPicPr>
          <p:cNvPr id="6" name="Рисунок 5" descr="https://proproprogs.ru/htm/python_base/files/python3-pervoe-znakomstvo-s-python-ustanovka-na-kompyuter.files/image004.png">
            <a:extLst>
              <a:ext uri="{FF2B5EF4-FFF2-40B4-BE49-F238E27FC236}">
                <a16:creationId xmlns:a16="http://schemas.microsoft.com/office/drawing/2014/main" id="{7950AA2D-F3EC-438E-824C-B01256E85E40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301" y="1289790"/>
            <a:ext cx="6784039" cy="42784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571442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CCAC887C-F0F9-481C-BD99-E0D38EF45C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333" y="243948"/>
            <a:ext cx="9062089" cy="1252911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Yandex Sans Text Light" panose="02000000000000000000" pitchFamily="2" charset="-52"/>
              </a:rPr>
              <a:t>1</a:t>
            </a:r>
            <a:r>
              <a:rPr lang="ru-RU" sz="3200" dirty="0">
                <a:latin typeface="Yandex Sans Text Light" panose="02000000000000000000" pitchFamily="2" charset="-52"/>
              </a:rPr>
              <a:t>.1 Установка интерпретатора </a:t>
            </a:r>
            <a:r>
              <a:rPr lang="ru-RU" sz="3200" dirty="0" err="1">
                <a:latin typeface="Yandex Sans Text Light" panose="02000000000000000000" pitchFamily="2" charset="-52"/>
              </a:rPr>
              <a:t>Python</a:t>
            </a:r>
            <a:r>
              <a:rPr lang="ru-RU" sz="3200" dirty="0">
                <a:latin typeface="Yandex Sans Text Light" panose="02000000000000000000" pitchFamily="2" charset="-52"/>
              </a:rPr>
              <a:t> и ID</a:t>
            </a:r>
            <a:r>
              <a:rPr lang="en-US" sz="3200" dirty="0">
                <a:latin typeface="Yandex Sans Text Light" panose="02000000000000000000" pitchFamily="2" charset="-52"/>
              </a:rPr>
              <a:t>E</a:t>
            </a:r>
            <a:endParaRPr lang="ru-RU" sz="3200" dirty="0">
              <a:latin typeface="Yandex Sans Text Light" panose="02000000000000000000" pitchFamily="2" charset="-52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0290533F-847A-427D-A4A2-1D77360166B3}"/>
              </a:ext>
            </a:extLst>
          </p:cNvPr>
          <p:cNvSpPr/>
          <p:nvPr/>
        </p:nvSpPr>
        <p:spPr>
          <a:xfrm>
            <a:off x="7053943" y="5985164"/>
            <a:ext cx="415636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Yandex Sans Text Light" panose="02000000000000000000" pitchFamily="2" charset="-52"/>
                <a:hlinkClick r:id="rId2"/>
              </a:rPr>
              <a:t>https://www.python.org</a:t>
            </a:r>
            <a:r>
              <a:rPr lang="en-US" sz="2400" dirty="0">
                <a:latin typeface="Yandex Sans Text Light" panose="02000000000000000000" pitchFamily="2" charset="-52"/>
              </a:rPr>
              <a:t> </a:t>
            </a:r>
          </a:p>
        </p:txBody>
      </p:sp>
      <p:pic>
        <p:nvPicPr>
          <p:cNvPr id="5" name="Рисунок 4" descr="https://proproprogs.ru/htm/python_base/files/python3-pervoe-znakomstvo-s-python-ustanovka-na-kompyuter.files/image005.png">
            <a:extLst>
              <a:ext uri="{FF2B5EF4-FFF2-40B4-BE49-F238E27FC236}">
                <a16:creationId xmlns:a16="http://schemas.microsoft.com/office/drawing/2014/main" id="{C922E863-D283-408D-80E2-4E811831B1AB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853" y="1251630"/>
            <a:ext cx="7063241" cy="43547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404866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CCAC887C-F0F9-481C-BD99-E0D38EF45C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333" y="243948"/>
            <a:ext cx="9062089" cy="1252911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Yandex Sans Text Light" panose="02000000000000000000" pitchFamily="2" charset="-52"/>
              </a:rPr>
              <a:t>1</a:t>
            </a:r>
            <a:r>
              <a:rPr lang="ru-RU" sz="3200" dirty="0">
                <a:latin typeface="Yandex Sans Text Light" panose="02000000000000000000" pitchFamily="2" charset="-52"/>
              </a:rPr>
              <a:t>.1 Установка интерпретатора </a:t>
            </a:r>
            <a:r>
              <a:rPr lang="ru-RU" sz="3200" dirty="0" err="1">
                <a:latin typeface="Yandex Sans Text Light" panose="02000000000000000000" pitchFamily="2" charset="-52"/>
              </a:rPr>
              <a:t>Python</a:t>
            </a:r>
            <a:r>
              <a:rPr lang="ru-RU" sz="3200" dirty="0">
                <a:latin typeface="Yandex Sans Text Light" panose="02000000000000000000" pitchFamily="2" charset="-52"/>
              </a:rPr>
              <a:t> и ID</a:t>
            </a:r>
            <a:r>
              <a:rPr lang="en-US" sz="3200" dirty="0">
                <a:latin typeface="Yandex Sans Text Light" panose="02000000000000000000" pitchFamily="2" charset="-52"/>
              </a:rPr>
              <a:t>E</a:t>
            </a:r>
            <a:endParaRPr lang="ru-RU" sz="3200" dirty="0">
              <a:latin typeface="Yandex Sans Text Light" panose="02000000000000000000" pitchFamily="2" charset="-52"/>
            </a:endParaRPr>
          </a:p>
        </p:txBody>
      </p:sp>
      <p:pic>
        <p:nvPicPr>
          <p:cNvPr id="6" name="Рисунок 5" descr="https://proproprogs.ru/htm/python_base/files/python3-pervoe-znakomstvo-s-python-ustanovka-na-kompyuter.files/image006.png">
            <a:extLst>
              <a:ext uri="{FF2B5EF4-FFF2-40B4-BE49-F238E27FC236}">
                <a16:creationId xmlns:a16="http://schemas.microsoft.com/office/drawing/2014/main" id="{19650B45-AD46-46B3-B806-A90806D79A3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739" y="1095853"/>
            <a:ext cx="4104005" cy="198247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4032DF6-599D-4F61-B404-58E4A35A25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0095" y="3429000"/>
            <a:ext cx="7487695" cy="2857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6307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08DB7AC-8A2C-4D7A-A91C-06093869AB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556" y="420860"/>
            <a:ext cx="10132742" cy="5679877"/>
          </a:xfrm>
          <a:prstGeom prst="rect">
            <a:avLst/>
          </a:prstGeom>
        </p:spPr>
      </p:pic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D9D40E49-344F-471C-BD66-46B3B4A6D0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5149" y="4326319"/>
            <a:ext cx="1865508" cy="546764"/>
          </a:xfrm>
        </p:spPr>
        <p:txBody>
          <a:bodyPr>
            <a:normAutofit fontScale="90000"/>
          </a:bodyPr>
          <a:lstStyle/>
          <a:p>
            <a:r>
              <a:rPr lang="en-US" sz="4000" b="0" dirty="0"/>
              <a:t>PEP 20</a:t>
            </a:r>
            <a:endParaRPr lang="ru-RU" sz="4000" dirty="0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73C6AD2C-0E60-4745-8858-010CF9A5CB0C}"/>
              </a:ext>
            </a:extLst>
          </p:cNvPr>
          <p:cNvSpPr/>
          <p:nvPr/>
        </p:nvSpPr>
        <p:spPr>
          <a:xfrm>
            <a:off x="6978324" y="5227064"/>
            <a:ext cx="297478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151515"/>
                </a:solidFill>
                <a:latin typeface="Segoe UI" panose="020B0502040204020203" pitchFamily="34" charset="0"/>
              </a:rPr>
              <a:t>python enhanced proposal </a:t>
            </a:r>
          </a:p>
          <a:p>
            <a:pPr algn="ctr"/>
            <a:r>
              <a:rPr lang="ru-RU" dirty="0">
                <a:solidFill>
                  <a:srgbClr val="151515"/>
                </a:solidFill>
                <a:latin typeface="Segoe UI" panose="020B0502040204020203" pitchFamily="34" charset="0"/>
              </a:rPr>
              <a:t>заявки на улучшение</a:t>
            </a:r>
            <a:endParaRPr lang="ru-RU" dirty="0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3A325B64-FED4-45FE-ABA6-C246C034087B}"/>
              </a:ext>
            </a:extLst>
          </p:cNvPr>
          <p:cNvSpPr/>
          <p:nvPr/>
        </p:nvSpPr>
        <p:spPr>
          <a:xfrm>
            <a:off x="988142" y="6327309"/>
            <a:ext cx="1058682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https://github.com/best-doctor/guides/blob/master/guides/python_styleguide.md</a:t>
            </a:r>
            <a:endParaRPr lang="en-US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197392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бъект 3">
            <a:extLst>
              <a:ext uri="{FF2B5EF4-FFF2-40B4-BE49-F238E27FC236}">
                <a16:creationId xmlns:a16="http://schemas.microsoft.com/office/drawing/2014/main" id="{88C2426C-AA5C-4708-936D-FA4C0DBFA79F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824349" y="967803"/>
            <a:ext cx="7663909" cy="2571121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buSzPct val="130000"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ru-RU" b="0" dirty="0">
                <a:latin typeface="Yandex Sans Text Light" panose="02000000000000000000" pitchFamily="2" charset="-52"/>
                <a:ea typeface="Open Sans" pitchFamily="2" charset="0"/>
                <a:cs typeface="Open Sans" pitchFamily="2" charset="0"/>
              </a:rPr>
              <a:t>Кандидат технических наук, доцент РТУ МИРЭА</a:t>
            </a:r>
          </a:p>
          <a:p>
            <a:pPr>
              <a:buSzPct val="130000"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ru-RU" b="0" dirty="0">
                <a:solidFill>
                  <a:srgbClr val="C00000"/>
                </a:solidFill>
                <a:latin typeface="Yandex Sans Text Light" panose="02000000000000000000" pitchFamily="2" charset="-52"/>
                <a:ea typeface="Open Sans" pitchFamily="2" charset="0"/>
                <a:cs typeface="Open Sans" pitchFamily="2" charset="0"/>
              </a:rPr>
              <a:t>Путь от инженера до старшего научного сотрудника ЦНИИ,</a:t>
            </a:r>
          </a:p>
          <a:p>
            <a:pPr>
              <a:buSzPct val="130000"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ru-RU" b="0" dirty="0">
                <a:latin typeface="Yandex Sans Text Light" panose="02000000000000000000" pitchFamily="2" charset="-52"/>
                <a:ea typeface="Open Sans" pitchFamily="2" charset="0"/>
                <a:cs typeface="Open Sans" pitchFamily="2" charset="0"/>
              </a:rPr>
              <a:t>От преподавателя до заместителя кафедры информационных технологий</a:t>
            </a:r>
          </a:p>
          <a:p>
            <a:pPr>
              <a:buSzPct val="130000"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ru-RU" b="0" dirty="0">
                <a:solidFill>
                  <a:srgbClr val="C00000"/>
                </a:solidFill>
                <a:latin typeface="Yandex Sans Text Light" panose="02000000000000000000" pitchFamily="2" charset="-52"/>
                <a:ea typeface="Open Sans" pitchFamily="2" charset="0"/>
                <a:cs typeface="Open Sans" pitchFamily="2" charset="0"/>
              </a:rPr>
              <a:t>Учредитель компьютерной академии Вектор Времени, технического клуба Кибернетик</a:t>
            </a:r>
            <a:r>
              <a:rPr lang="en-US" b="0" dirty="0">
                <a:solidFill>
                  <a:srgbClr val="C00000"/>
                </a:solidFill>
                <a:latin typeface="Yandex Sans Text Light" panose="02000000000000000000" pitchFamily="2" charset="-52"/>
                <a:ea typeface="Open Sans" pitchFamily="2" charset="0"/>
                <a:cs typeface="Open Sans" pitchFamily="2" charset="0"/>
              </a:rPr>
              <a:t>, IT </a:t>
            </a:r>
            <a:r>
              <a:rPr lang="ru-RU" b="0" dirty="0">
                <a:solidFill>
                  <a:srgbClr val="C00000"/>
                </a:solidFill>
                <a:latin typeface="Yandex Sans Text Light" panose="02000000000000000000" pitchFamily="2" charset="-52"/>
                <a:ea typeface="Open Sans" pitchFamily="2" charset="0"/>
                <a:cs typeface="Open Sans" pitchFamily="2" charset="0"/>
              </a:rPr>
              <a:t>компании 1</a:t>
            </a:r>
            <a:r>
              <a:rPr lang="en-US" b="0" dirty="0">
                <a:solidFill>
                  <a:srgbClr val="C00000"/>
                </a:solidFill>
                <a:latin typeface="Yandex Sans Text Light" panose="02000000000000000000" pitchFamily="2" charset="-52"/>
                <a:ea typeface="Open Sans" pitchFamily="2" charset="0"/>
                <a:cs typeface="Open Sans" pitchFamily="2" charset="0"/>
              </a:rPr>
              <a:t>-PRO-1</a:t>
            </a:r>
            <a:endParaRPr lang="ru-RU" b="0" dirty="0">
              <a:solidFill>
                <a:srgbClr val="C00000"/>
              </a:solidFill>
              <a:latin typeface="Yandex Sans Text Light" panose="02000000000000000000" pitchFamily="2" charset="-52"/>
              <a:ea typeface="Open Sans" pitchFamily="2" charset="0"/>
              <a:cs typeface="Open Sans" pitchFamily="2" charset="0"/>
            </a:endParaRPr>
          </a:p>
          <a:p>
            <a:pPr>
              <a:buSzPct val="130000"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ru-RU" b="0" dirty="0">
                <a:latin typeface="Yandex Sans Text Light" panose="02000000000000000000" pitchFamily="2" charset="-52"/>
                <a:ea typeface="Open Sans" pitchFamily="2" charset="0"/>
                <a:cs typeface="Open Sans" pitchFamily="2" charset="0"/>
              </a:rPr>
              <a:t>Опыт работы программистом в Европе</a:t>
            </a:r>
          </a:p>
          <a:p>
            <a:pPr>
              <a:buSzPct val="130000"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ru-RU" b="0" dirty="0">
                <a:solidFill>
                  <a:srgbClr val="C00000"/>
                </a:solidFill>
                <a:latin typeface="Yandex Sans Text Light" panose="02000000000000000000" pitchFamily="2" charset="-52"/>
                <a:ea typeface="Open Sans" pitchFamily="2" charset="0"/>
                <a:cs typeface="Open Sans" pitchFamily="2" charset="0"/>
              </a:rPr>
              <a:t>Автор учебных пособий по программированию</a:t>
            </a:r>
            <a:endParaRPr lang="en-US" b="0" dirty="0">
              <a:solidFill>
                <a:srgbClr val="C00000"/>
              </a:solidFill>
              <a:latin typeface="Yandex Sans Text Light" panose="02000000000000000000" pitchFamily="2" charset="-52"/>
              <a:ea typeface="Open Sans" pitchFamily="2" charset="0"/>
              <a:cs typeface="Open Sans" pitchFamily="2" charset="0"/>
            </a:endParaRPr>
          </a:p>
          <a:p>
            <a:pPr>
              <a:buSzPct val="130000"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ru-RU" b="0" dirty="0" err="1">
                <a:latin typeface="Yandex Sans Text Light" panose="02000000000000000000" pitchFamily="2" charset="-52"/>
                <a:ea typeface="Open Sans" pitchFamily="2" charset="0"/>
                <a:cs typeface="Open Sans" pitchFamily="2" charset="0"/>
              </a:rPr>
              <a:t>Фулстек</a:t>
            </a:r>
            <a:r>
              <a:rPr lang="ru-RU" b="0" dirty="0">
                <a:latin typeface="Yandex Sans Text Light" panose="02000000000000000000" pitchFamily="2" charset="-52"/>
                <a:ea typeface="Open Sans" pitchFamily="2" charset="0"/>
                <a:cs typeface="Open Sans" pitchFamily="2" charset="0"/>
              </a:rPr>
              <a:t>-разработчик</a:t>
            </a:r>
          </a:p>
          <a:p>
            <a:pPr>
              <a:buSzPct val="130000"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endParaRPr lang="ru-RU" b="0" dirty="0">
              <a:latin typeface="Yandex Sans Text Light" panose="02000000000000000000" pitchFamily="2" charset="-52"/>
              <a:ea typeface="Open Sans" pitchFamily="2" charset="0"/>
              <a:cs typeface="Open Sans" pitchFamily="2" charset="0"/>
            </a:endParaRPr>
          </a:p>
          <a:p>
            <a:pPr marL="0" indent="0">
              <a:buNone/>
            </a:pPr>
            <a:endParaRPr lang="ru-RU" dirty="0">
              <a:latin typeface="Yandex Sans Text Light" panose="02000000000000000000" pitchFamily="2" charset="-52"/>
            </a:endParaRPr>
          </a:p>
          <a:p>
            <a:endParaRPr lang="ru-RU" dirty="0">
              <a:latin typeface="Yandex Sans Text Light" panose="02000000000000000000" pitchFamily="2" charset="-52"/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E04F457-C7A9-4C51-805A-996F0717EFB9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2754737" y="222975"/>
            <a:ext cx="7810213" cy="895411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3200" dirty="0">
                <a:solidFill>
                  <a:schemeClr val="accent6">
                    <a:lumMod val="50000"/>
                  </a:schemeClr>
                </a:solidFill>
                <a:latin typeface="Yandex Sans Text Light" panose="02000000000000000000" pitchFamily="2" charset="-52"/>
                <a:ea typeface="Open Sans" pitchFamily="2" charset="0"/>
                <a:cs typeface="Open Sans" pitchFamily="2" charset="0"/>
              </a:rPr>
              <a:t>Серов Николай Евгеньевич</a:t>
            </a:r>
          </a:p>
        </p:txBody>
      </p:sp>
      <p:sp>
        <p:nvSpPr>
          <p:cNvPr id="15" name="Заголовок 1">
            <a:extLst>
              <a:ext uri="{FF2B5EF4-FFF2-40B4-BE49-F238E27FC236}">
                <a16:creationId xmlns:a16="http://schemas.microsoft.com/office/drawing/2014/main" id="{BDD4C3E9-B338-4527-91C3-11CD10B592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856" y="222975"/>
            <a:ext cx="2377685" cy="369172"/>
          </a:xfrm>
        </p:spPr>
        <p:txBody>
          <a:bodyPr>
            <a:normAutofit/>
          </a:bodyPr>
          <a:lstStyle/>
          <a:p>
            <a:r>
              <a:rPr lang="ru-RU" sz="1800" dirty="0">
                <a:latin typeface="Yandex Sans Text Light" panose="02000000000000000000" pitchFamily="2" charset="-52"/>
                <a:ea typeface="Open Sans" pitchFamily="2" charset="0"/>
                <a:cs typeface="Open Sans" pitchFamily="2" charset="0"/>
              </a:rPr>
              <a:t>О преподавателе</a:t>
            </a:r>
          </a:p>
        </p:txBody>
      </p:sp>
      <p:pic>
        <p:nvPicPr>
          <p:cNvPr id="1030" name="Picture 6" descr="Qotto Logo">
            <a:extLst>
              <a:ext uri="{FF2B5EF4-FFF2-40B4-BE49-F238E27FC236}">
                <a16:creationId xmlns:a16="http://schemas.microsoft.com/office/drawing/2014/main" id="{3E07F706-0CE2-4D6A-83FF-5652B83B81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418" b="10617"/>
          <a:stretch/>
        </p:blipFill>
        <p:spPr bwMode="auto">
          <a:xfrm>
            <a:off x="935435" y="4616793"/>
            <a:ext cx="1071636" cy="1318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B28D997D-646B-4C8B-8B6C-0FDEE91988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78126" y="5419827"/>
            <a:ext cx="1071636" cy="1050203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738F3E03-8135-437E-9E41-4B6A34F132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20817" y="4882149"/>
            <a:ext cx="790184" cy="790184"/>
          </a:xfrm>
          <a:prstGeom prst="rect">
            <a:avLst/>
          </a:prstGeom>
        </p:spPr>
      </p:pic>
      <p:pic>
        <p:nvPicPr>
          <p:cNvPr id="2050" name="Picture 2" descr="Серов Николай Евгеньевич">
            <a:extLst>
              <a:ext uri="{FF2B5EF4-FFF2-40B4-BE49-F238E27FC236}">
                <a16:creationId xmlns:a16="http://schemas.microsoft.com/office/drawing/2014/main" id="{D0B5F406-293E-4F10-8F55-ABB6F1F096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917"/>
          <a:stretch/>
        </p:blipFill>
        <p:spPr bwMode="auto">
          <a:xfrm>
            <a:off x="547044" y="823744"/>
            <a:ext cx="1801308" cy="233062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25A26E90-5CBD-4013-AC24-702A324F20F1}"/>
              </a:ext>
            </a:extLst>
          </p:cNvPr>
          <p:cNvSpPr/>
          <p:nvPr/>
        </p:nvSpPr>
        <p:spPr>
          <a:xfrm>
            <a:off x="9009284" y="4573134"/>
            <a:ext cx="26789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5386C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https://programism.ru/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772D0B4-5AFF-4BDB-B158-D06795B5237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76323" y="5070701"/>
            <a:ext cx="1433149" cy="1418599"/>
          </a:xfrm>
          <a:prstGeom prst="rect">
            <a:avLst/>
          </a:prstGeom>
        </p:spPr>
      </p:pic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C87B10B0-16B6-4E75-B47B-34FCE4BFF5DB}"/>
              </a:ext>
            </a:extLst>
          </p:cNvPr>
          <p:cNvSpPr/>
          <p:nvPr/>
        </p:nvSpPr>
        <p:spPr>
          <a:xfrm>
            <a:off x="2754737" y="4678970"/>
            <a:ext cx="30556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5386C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https://vektor-vremeni.ru/</a:t>
            </a: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8CEB8CF4-96B0-495C-8A31-DF84F1FA7019}"/>
              </a:ext>
            </a:extLst>
          </p:cNvPr>
          <p:cNvSpPr/>
          <p:nvPr/>
        </p:nvSpPr>
        <p:spPr>
          <a:xfrm>
            <a:off x="5570341" y="5943573"/>
            <a:ext cx="28825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5386C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https://cyberneticum.ru/</a:t>
            </a: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327BC718-7820-4BCE-B04D-18947BD0D2BD}"/>
              </a:ext>
            </a:extLst>
          </p:cNvPr>
          <p:cNvSpPr/>
          <p:nvPr/>
        </p:nvSpPr>
        <p:spPr>
          <a:xfrm>
            <a:off x="381781" y="6100698"/>
            <a:ext cx="27282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5386C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https://www.qotto.net/</a:t>
            </a:r>
          </a:p>
        </p:txBody>
      </p:sp>
    </p:spTree>
    <p:extLst>
      <p:ext uri="{BB962C8B-B14F-4D97-AF65-F5344CB8AC3E}">
        <p14:creationId xmlns:p14="http://schemas.microsoft.com/office/powerpoint/2010/main" val="6272406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7879892-5934-4A8E-946E-5E2F5F58B4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546" y="536938"/>
            <a:ext cx="9218445" cy="5784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3707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CCAC887C-F0F9-481C-BD99-E0D38EF45C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333" y="243948"/>
            <a:ext cx="9062089" cy="1252911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Yandex Sans Text Light" panose="02000000000000000000" pitchFamily="2" charset="-52"/>
              </a:rPr>
              <a:t>1</a:t>
            </a:r>
            <a:r>
              <a:rPr lang="ru-RU" sz="3200" dirty="0">
                <a:latin typeface="Yandex Sans Text Light" panose="02000000000000000000" pitchFamily="2" charset="-52"/>
              </a:rPr>
              <a:t>.1 Установка интерпретатора </a:t>
            </a:r>
            <a:r>
              <a:rPr lang="ru-RU" sz="3200" dirty="0" err="1">
                <a:latin typeface="Yandex Sans Text Light" panose="02000000000000000000" pitchFamily="2" charset="-52"/>
              </a:rPr>
              <a:t>Python</a:t>
            </a:r>
            <a:r>
              <a:rPr lang="ru-RU" sz="3200" dirty="0">
                <a:latin typeface="Yandex Sans Text Light" panose="02000000000000000000" pitchFamily="2" charset="-52"/>
              </a:rPr>
              <a:t> и ID</a:t>
            </a:r>
            <a:r>
              <a:rPr lang="en-US" sz="3200" dirty="0">
                <a:latin typeface="Yandex Sans Text Light" panose="02000000000000000000" pitchFamily="2" charset="-52"/>
              </a:rPr>
              <a:t>E</a:t>
            </a:r>
            <a:endParaRPr lang="ru-RU" sz="3200" dirty="0">
              <a:latin typeface="Yandex Sans Text Light" panose="02000000000000000000" pitchFamily="2" charset="-52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3ABE81CD-AE06-4377-A721-7D48EF798A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455" y="870403"/>
            <a:ext cx="5779545" cy="356649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999CCB3-17EA-4BFC-A51B-AD95CCE31F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6785" y="1720946"/>
            <a:ext cx="3702773" cy="2715948"/>
          </a:xfrm>
          <a:prstGeom prst="rect">
            <a:avLst/>
          </a:prstGeom>
        </p:spPr>
      </p:pic>
      <p:pic>
        <p:nvPicPr>
          <p:cNvPr id="2050" name="Picture 2" descr="Notepad++ — Википедия">
            <a:extLst>
              <a:ext uri="{FF2B5EF4-FFF2-40B4-BE49-F238E27FC236}">
                <a16:creationId xmlns:a16="http://schemas.microsoft.com/office/drawing/2014/main" id="{76F74779-23B8-4C61-B26E-22928AA805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981" y="4934173"/>
            <a:ext cx="1941972" cy="1679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Writing a Visual Studio code extension in minutes | by Abhijoy Basak |  Medium">
            <a:extLst>
              <a:ext uri="{FF2B5EF4-FFF2-40B4-BE49-F238E27FC236}">
                <a16:creationId xmlns:a16="http://schemas.microsoft.com/office/drawing/2014/main" id="{43BCB9BA-2363-4B2E-9613-EB5E205756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7835" y="5063349"/>
            <a:ext cx="3028950" cy="151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yandex-images.clstorage.net/wMX100321/f310876Z/ZO_ecm93Y4i2-IuryD3906uU-ZTXtgH6Pzoxxu93YrTrAvJyInt3ai3qL7ADL0nmN9QikyzLrUg7oKUkm5MvbbSui2M7s9fJY72_-j19feP7tSxA5qfEWnrrleMq4_dEK9fyJNSZUPhbmPmStHjekjLBt5M4asns7cZBBchR2c40DE9wb8cyn8ar-A1o3JxwioTs5oVk55pJyvNAKgPApe0hphVnumJLexgqQ1RarQDDsXVxOu1q_z4nR9TrQ5vNNs0cQHx2giylGPuvOO_9UMuEfyaVxRfLm8uyo-rSQ3f-0WdWd3lx6or7O4IUaG9AkpE2Qhh-q8_e5RVmCfKoHXX-3yIMRPJvZou6HRsPvfNq18wHFmX0GroLM1GJoFGm7rJ2lQUKMkjaOqgSFykewgCyBZMLDWndTIeFJRrgGX_1rm4iHHYy_fdK2K_bnx3DeMYuVXXVl3uZSjAgKbFwFk7DhCeF6WG5SKhrIza6DXLQUbaTG41IXK62t4X7o5vv15zP4T-V0680CZmea-5PYVilDfZERnX6mjgzIHlzc8R8Y_UFpVpjmKo5WoBXSe0jY0J1s1vc2c0_V_QUO4AoDKbObTB_lMEtdNna7oo9TxK5px7mVxR3uAibg-HLEGB0HJHHlmeoIqvZaBuQl0teE0NxFVMIjHoPPAamZbvjaw0EfZ_x3Ecy_icIOo0ZTdyzq-Q-Bnd0J7u5a7KiqGKAFN4zpBSFOFKp-xr6Mwc4fKCTw_Sgetypjx7XRTbokzsMxm2e8X13Y56W2dsMOs8tEmiFzzW05VWqukhC8ijA43QuomfWBHvieCqbCGMkix3j88BnYumdWY8MZUZXqlIon6a__yHvRRJ8Zxv6_HmMzhFLZ802FnUkGao6kOPKwNJXjjCVtzWa0_taCyoA1FhvIbGSNqP4vrlNr2c3dSqSqFz0z45R70TBL0S5ii_qPm9TK5ReJmTlJmq4CFHha6Pyo">
            <a:extLst>
              <a:ext uri="{FF2B5EF4-FFF2-40B4-BE49-F238E27FC236}">
                <a16:creationId xmlns:a16="http://schemas.microsoft.com/office/drawing/2014/main" id="{0106FB72-44F0-4F2E-B11E-2E2D33B519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5919" y="4775259"/>
            <a:ext cx="2453639" cy="1838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69004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CCAC887C-F0F9-481C-BD99-E0D38EF45C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826" y="459177"/>
            <a:ext cx="9062089" cy="773800"/>
          </a:xfrm>
          <a:solidFill>
            <a:srgbClr val="FFFF00"/>
          </a:solidFill>
        </p:spPr>
        <p:txBody>
          <a:bodyPr/>
          <a:lstStyle/>
          <a:p>
            <a:r>
              <a:rPr lang="en-US" dirty="0">
                <a:latin typeface="Yandex Sans Text Light" panose="02000000000000000000" pitchFamily="2" charset="-52"/>
              </a:rPr>
              <a:t>1</a:t>
            </a:r>
            <a:r>
              <a:rPr lang="ru-RU" dirty="0">
                <a:latin typeface="Yandex Sans Text Light" panose="02000000000000000000" pitchFamily="2" charset="-52"/>
              </a:rPr>
              <a:t>.2 Оператор присваивания. Типизация данных</a:t>
            </a: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E9E5383C-D6A4-4618-B2B4-53B2A79219B3}"/>
              </a:ext>
            </a:extLst>
          </p:cNvPr>
          <p:cNvSpPr/>
          <p:nvPr/>
        </p:nvSpPr>
        <p:spPr>
          <a:xfrm>
            <a:off x="484826" y="1366690"/>
            <a:ext cx="779732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>
                <a:latin typeface="Yandex Sans Text Light" panose="02000000000000000000" pitchFamily="2" charset="-52"/>
              </a:rPr>
              <a:t>Что могут делать компьютерные программы</a:t>
            </a:r>
            <a:r>
              <a:rPr lang="en-US" sz="2800" dirty="0">
                <a:latin typeface="Yandex Sans Text Light" panose="02000000000000000000" pitchFamily="2" charset="-52"/>
              </a:rPr>
              <a:t>?</a:t>
            </a:r>
            <a:endParaRPr lang="ru-RU" sz="2800" dirty="0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208FF73A-84AD-45C8-BAC6-D57D81BD3A6D}"/>
              </a:ext>
            </a:extLst>
          </p:cNvPr>
          <p:cNvSpPr/>
          <p:nvPr/>
        </p:nvSpPr>
        <p:spPr>
          <a:xfrm>
            <a:off x="1180261" y="2481127"/>
            <a:ext cx="8466669" cy="30101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ru-RU" sz="3200" dirty="0">
                <a:latin typeface="Yandex Sans Text Light" panose="02000000000000000000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хранить данные;</a:t>
            </a:r>
            <a:endParaRPr lang="ru-RU" sz="2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ru-RU" sz="3200" dirty="0">
                <a:latin typeface="Yandex Sans Text Light" panose="02000000000000000000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выполнять арифметические операции;</a:t>
            </a:r>
            <a:endParaRPr lang="ru-RU" sz="2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ru-RU" sz="3200" dirty="0">
                <a:latin typeface="Yandex Sans Text Light" panose="02000000000000000000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проверять логические условия (операторы ветвления);</a:t>
            </a:r>
            <a:endParaRPr lang="ru-RU" sz="2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ru-RU" sz="3200" dirty="0">
                <a:latin typeface="Yandex Sans Text Light" panose="02000000000000000000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реализовывать циклы.</a:t>
            </a:r>
            <a:endParaRPr lang="ru-RU" sz="2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1236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C2402E1-B803-4959-A5AC-D8061B7B0C9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04800" y="495300"/>
            <a:ext cx="9499600" cy="576580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053054B-AFF1-46FC-9A73-27D3B16EAD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0019" y="2832100"/>
            <a:ext cx="2250309" cy="330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151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CCAC887C-F0F9-481C-BD99-E0D38EF45C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802" y="331594"/>
            <a:ext cx="9062089" cy="1252911"/>
          </a:xfrm>
        </p:spPr>
        <p:txBody>
          <a:bodyPr/>
          <a:lstStyle/>
          <a:p>
            <a:r>
              <a:rPr lang="en-US" dirty="0">
                <a:solidFill>
                  <a:srgbClr val="004777"/>
                </a:solidFill>
                <a:latin typeface="Yandex Sans Text Light" panose="02000000000000000000" pitchFamily="2" charset="-52"/>
              </a:rPr>
              <a:t>1</a:t>
            </a:r>
            <a:r>
              <a:rPr lang="ru-RU" dirty="0">
                <a:solidFill>
                  <a:srgbClr val="004777"/>
                </a:solidFill>
                <a:latin typeface="Yandex Sans Text Light" panose="02000000000000000000" pitchFamily="2" charset="-52"/>
              </a:rPr>
              <a:t>.2 </a:t>
            </a:r>
            <a:r>
              <a:rPr lang="ru-RU" dirty="0">
                <a:latin typeface="Yandex Sans Text Light" panose="02000000000000000000" pitchFamily="2" charset="-52"/>
              </a:rPr>
              <a:t>Оператор присваивания. Типизация данных</a:t>
            </a:r>
            <a:endParaRPr lang="ru-RU" dirty="0"/>
          </a:p>
        </p:txBody>
      </p:sp>
      <p:pic>
        <p:nvPicPr>
          <p:cNvPr id="6" name="Рисунок 5" descr="https://proproprogs.ru/htm/python_base/files/python3-peremennye-operator-prisvaivaniya-funkcii-type-i-id.files/image001.jpg">
            <a:extLst>
              <a:ext uri="{FF2B5EF4-FFF2-40B4-BE49-F238E27FC236}">
                <a16:creationId xmlns:a16="http://schemas.microsoft.com/office/drawing/2014/main" id="{018C7A31-CDF9-4F36-A486-BE6C75EC2B3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5474" y="2618541"/>
            <a:ext cx="7603957" cy="37698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Рисунок 6" descr="https://proproprogs.ru/htm/python_base/files/python3-peremennye-operator-prisvaivaniya-funkcii-type-i-id.files/image002.jpg">
            <a:extLst>
              <a:ext uri="{FF2B5EF4-FFF2-40B4-BE49-F238E27FC236}">
                <a16:creationId xmlns:a16="http://schemas.microsoft.com/office/drawing/2014/main" id="{27953A60-EC35-4315-B1BC-F67ABA99C8C6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299" y="1089695"/>
            <a:ext cx="3562350" cy="12655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Стрелка: изогнутая вверх 4">
            <a:extLst>
              <a:ext uri="{FF2B5EF4-FFF2-40B4-BE49-F238E27FC236}">
                <a16:creationId xmlns:a16="http://schemas.microsoft.com/office/drawing/2014/main" id="{E37BC33B-C108-4733-B264-633AEB6960A1}"/>
              </a:ext>
            </a:extLst>
          </p:cNvPr>
          <p:cNvSpPr/>
          <p:nvPr/>
        </p:nvSpPr>
        <p:spPr>
          <a:xfrm flipV="1">
            <a:off x="4411579" y="1531521"/>
            <a:ext cx="1475873" cy="823729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21319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CCAC887C-F0F9-481C-BD99-E0D38EF45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4777"/>
                </a:solidFill>
                <a:latin typeface="Yandex Sans Text Light" panose="02000000000000000000" pitchFamily="2" charset="-52"/>
              </a:rPr>
              <a:t>1</a:t>
            </a:r>
            <a:r>
              <a:rPr lang="ru-RU" dirty="0">
                <a:solidFill>
                  <a:srgbClr val="004777"/>
                </a:solidFill>
                <a:latin typeface="Yandex Sans Text Light" panose="02000000000000000000" pitchFamily="2" charset="-52"/>
              </a:rPr>
              <a:t>.2 </a:t>
            </a:r>
            <a:r>
              <a:rPr lang="ru-RU" dirty="0">
                <a:latin typeface="Yandex Sans Text Light" panose="02000000000000000000" pitchFamily="2" charset="-52"/>
              </a:rPr>
              <a:t>Оператор присваивания. Типизация данных</a:t>
            </a:r>
            <a:endParaRPr lang="ru-RU" dirty="0"/>
          </a:p>
        </p:txBody>
      </p:sp>
      <p:pic>
        <p:nvPicPr>
          <p:cNvPr id="8" name="Рисунок 7" descr="https://proproprogs.ru/htm/python_base/files/python3-peremennye-operator-prisvaivaniya-funkcii-type-i-id.files/image003.jpg">
            <a:extLst>
              <a:ext uri="{FF2B5EF4-FFF2-40B4-BE49-F238E27FC236}">
                <a16:creationId xmlns:a16="http://schemas.microsoft.com/office/drawing/2014/main" id="{40ED71A0-C8A4-4742-BEBA-D51938CCB2E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7053" y="4284550"/>
            <a:ext cx="3840147" cy="1983572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Рисунок 8" descr="https://proproprogs.ru/htm/python_base/files/python3-peremennye-operator-prisvaivaniya-funkcii-type-i-id.files/image002.jpg">
            <a:extLst>
              <a:ext uri="{FF2B5EF4-FFF2-40B4-BE49-F238E27FC236}">
                <a16:creationId xmlns:a16="http://schemas.microsoft.com/office/drawing/2014/main" id="{F0D52634-8A40-4FF1-AAC5-57A1A1D2D50D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334" y="1959429"/>
            <a:ext cx="4725940" cy="17972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86922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CCAC887C-F0F9-481C-BD99-E0D38EF45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4777"/>
                </a:solidFill>
                <a:latin typeface="Yandex Sans Text Light" panose="02000000000000000000" pitchFamily="2" charset="-52"/>
              </a:rPr>
              <a:t>1</a:t>
            </a:r>
            <a:r>
              <a:rPr lang="ru-RU" dirty="0">
                <a:solidFill>
                  <a:srgbClr val="004777"/>
                </a:solidFill>
                <a:latin typeface="Yandex Sans Text Light" panose="02000000000000000000" pitchFamily="2" charset="-52"/>
              </a:rPr>
              <a:t>.2 </a:t>
            </a:r>
            <a:r>
              <a:rPr lang="ru-RU" dirty="0">
                <a:latin typeface="Yandex Sans Text Light" panose="02000000000000000000" pitchFamily="2" charset="-52"/>
              </a:rPr>
              <a:t>Оператор присваивания. Типизация данных</a:t>
            </a:r>
            <a:endParaRPr lang="ru-RU" dirty="0"/>
          </a:p>
        </p:txBody>
      </p:sp>
      <p:pic>
        <p:nvPicPr>
          <p:cNvPr id="5" name="Рисунок 4" descr="https://proproprogs.ru/htm/python_base/files/python3-peremennye-operator-prisvaivaniya-funkcii-type-i-id.files/image005.jpg">
            <a:extLst>
              <a:ext uri="{FF2B5EF4-FFF2-40B4-BE49-F238E27FC236}">
                <a16:creationId xmlns:a16="http://schemas.microsoft.com/office/drawing/2014/main" id="{9D1A1AB4-DBAC-4E9E-AADE-5902145166E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842" y="1331496"/>
            <a:ext cx="5775158" cy="23742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Рисунок 5" descr="https://proproprogs.ru/htm/python_base/files/python3-peremennye-operator-prisvaivaniya-funkcii-type-i-id.files/image006.jpg">
            <a:extLst>
              <a:ext uri="{FF2B5EF4-FFF2-40B4-BE49-F238E27FC236}">
                <a16:creationId xmlns:a16="http://schemas.microsoft.com/office/drawing/2014/main" id="{9162E1CA-CC90-45A1-B04A-15BE276BD297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6421" y="4311316"/>
            <a:ext cx="5213683" cy="18849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Заголовок 2">
            <a:extLst>
              <a:ext uri="{FF2B5EF4-FFF2-40B4-BE49-F238E27FC236}">
                <a16:creationId xmlns:a16="http://schemas.microsoft.com/office/drawing/2014/main" id="{F25951B1-8A71-4FF6-8036-37267EBED68E}"/>
              </a:ext>
            </a:extLst>
          </p:cNvPr>
          <p:cNvSpPr txBox="1">
            <a:spLocks/>
          </p:cNvSpPr>
          <p:nvPr/>
        </p:nvSpPr>
        <p:spPr>
          <a:xfrm>
            <a:off x="721896" y="5182624"/>
            <a:ext cx="4977510" cy="68775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000" b="1" kern="12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dirty="0">
                <a:solidFill>
                  <a:srgbClr val="004777"/>
                </a:solidFill>
                <a:latin typeface="Yandex Sans Text Light" panose="02000000000000000000" pitchFamily="2" charset="-52"/>
              </a:rPr>
              <a:t>Каскадное присваивание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59672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CCAC887C-F0F9-481C-BD99-E0D38EF45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4777"/>
                </a:solidFill>
                <a:latin typeface="Yandex Sans Text Light" panose="02000000000000000000" pitchFamily="2" charset="-52"/>
              </a:rPr>
              <a:t>1</a:t>
            </a:r>
            <a:r>
              <a:rPr lang="ru-RU" dirty="0">
                <a:solidFill>
                  <a:srgbClr val="004777"/>
                </a:solidFill>
                <a:latin typeface="Yandex Sans Text Light" panose="02000000000000000000" pitchFamily="2" charset="-52"/>
              </a:rPr>
              <a:t>.2 </a:t>
            </a:r>
            <a:r>
              <a:rPr lang="ru-RU" dirty="0">
                <a:latin typeface="Yandex Sans Text Light" panose="02000000000000000000" pitchFamily="2" charset="-52"/>
              </a:rPr>
              <a:t>Оператор присваивания. Типизация данных</a:t>
            </a:r>
            <a:endParaRPr lang="ru-RU" dirty="0"/>
          </a:p>
        </p:txBody>
      </p:sp>
      <p:sp>
        <p:nvSpPr>
          <p:cNvPr id="7" name="Заголовок 2">
            <a:extLst>
              <a:ext uri="{FF2B5EF4-FFF2-40B4-BE49-F238E27FC236}">
                <a16:creationId xmlns:a16="http://schemas.microsoft.com/office/drawing/2014/main" id="{F25951B1-8A71-4FF6-8036-37267EBED68E}"/>
              </a:ext>
            </a:extLst>
          </p:cNvPr>
          <p:cNvSpPr txBox="1">
            <a:spLocks/>
          </p:cNvSpPr>
          <p:nvPr/>
        </p:nvSpPr>
        <p:spPr>
          <a:xfrm>
            <a:off x="721895" y="5182624"/>
            <a:ext cx="6254599" cy="120581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000" b="1" kern="12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dirty="0">
                <a:solidFill>
                  <a:srgbClr val="004777"/>
                </a:solidFill>
                <a:latin typeface="Yandex Sans Text Light" panose="02000000000000000000" pitchFamily="2" charset="-52"/>
              </a:rPr>
              <a:t>Множественное присваивание</a:t>
            </a:r>
            <a:endParaRPr lang="ru-RU" dirty="0"/>
          </a:p>
        </p:txBody>
      </p:sp>
      <p:pic>
        <p:nvPicPr>
          <p:cNvPr id="8" name="Рисунок 7" descr="https://proproprogs.ru/htm/python_base/files/python3-peremennye-operator-prisvaivaniya-funkcii-type-i-id.files/image007.jpg">
            <a:extLst>
              <a:ext uri="{FF2B5EF4-FFF2-40B4-BE49-F238E27FC236}">
                <a16:creationId xmlns:a16="http://schemas.microsoft.com/office/drawing/2014/main" id="{04CD5367-85F4-473D-83D9-B5B7BF746CE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7926" y="1935678"/>
            <a:ext cx="6254599" cy="22192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72955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CCAC887C-F0F9-481C-BD99-E0D38EF45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4777"/>
                </a:solidFill>
                <a:latin typeface="Yandex Sans Text Light" panose="02000000000000000000" pitchFamily="2" charset="-52"/>
              </a:rPr>
              <a:t>1</a:t>
            </a:r>
            <a:r>
              <a:rPr lang="ru-RU" dirty="0">
                <a:solidFill>
                  <a:srgbClr val="004777"/>
                </a:solidFill>
                <a:latin typeface="Yandex Sans Text Light" panose="02000000000000000000" pitchFamily="2" charset="-52"/>
              </a:rPr>
              <a:t>.2 </a:t>
            </a:r>
            <a:r>
              <a:rPr lang="ru-RU" dirty="0">
                <a:latin typeface="Yandex Sans Text Light" panose="02000000000000000000" pitchFamily="2" charset="-52"/>
              </a:rPr>
              <a:t>Оператор присваивания. Типизация данных</a:t>
            </a:r>
            <a:endParaRPr lang="ru-RU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9FEEDE33-CA2A-49BF-A8B2-03A77DAD56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" y="1557411"/>
            <a:ext cx="10071100" cy="483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7754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CCAC887C-F0F9-481C-BD99-E0D38EF45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4777"/>
                </a:solidFill>
                <a:latin typeface="Yandex Sans Text Light" panose="02000000000000000000" pitchFamily="2" charset="-52"/>
              </a:rPr>
              <a:t>1</a:t>
            </a:r>
            <a:r>
              <a:rPr lang="ru-RU" dirty="0">
                <a:solidFill>
                  <a:srgbClr val="004777"/>
                </a:solidFill>
                <a:latin typeface="Yandex Sans Text Light" panose="02000000000000000000" pitchFamily="2" charset="-52"/>
              </a:rPr>
              <a:t>.2 </a:t>
            </a:r>
            <a:r>
              <a:rPr lang="ru-RU" dirty="0">
                <a:latin typeface="Yandex Sans Text Light" panose="02000000000000000000" pitchFamily="2" charset="-52"/>
              </a:rPr>
              <a:t>Оператор присваивания. Типизация данных</a:t>
            </a:r>
            <a:endParaRPr lang="ru-RU" dirty="0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DE65BC46-ECD3-4E91-8F50-46284EBD2DAD}"/>
              </a:ext>
            </a:extLst>
          </p:cNvPr>
          <p:cNvSpPr/>
          <p:nvPr/>
        </p:nvSpPr>
        <p:spPr>
          <a:xfrm>
            <a:off x="677334" y="1399634"/>
            <a:ext cx="9333566" cy="45277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ru-RU" sz="2800" b="1" dirty="0">
                <a:solidFill>
                  <a:schemeClr val="accent6">
                    <a:lumMod val="75000"/>
                  </a:schemeClr>
                </a:solidFill>
                <a:latin typeface="Yandex Sans Text Light" panose="02000000000000000000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Правильные имена переменных</a:t>
            </a:r>
            <a:endParaRPr lang="ru-RU" sz="2400" dirty="0">
              <a:solidFill>
                <a:schemeClr val="accent6">
                  <a:lumMod val="7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ru-RU" sz="2800" dirty="0">
                <a:solidFill>
                  <a:schemeClr val="accent6">
                    <a:lumMod val="75000"/>
                  </a:schemeClr>
                </a:solidFill>
                <a:latin typeface="Yandex Sans Text Light" panose="02000000000000000000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Имена следует брать существительными (отвечают на вопросы: кто, что).</a:t>
            </a:r>
            <a:endParaRPr lang="ru-RU" sz="2400" dirty="0">
              <a:solidFill>
                <a:schemeClr val="accent6">
                  <a:lumMod val="7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ru-RU" sz="2800" dirty="0">
                <a:solidFill>
                  <a:schemeClr val="accent6">
                    <a:lumMod val="75000"/>
                  </a:schemeClr>
                </a:solidFill>
                <a:latin typeface="Yandex Sans Text Light" panose="02000000000000000000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Имена должны быть осмысленными и отражать суть данных.</a:t>
            </a:r>
            <a:endParaRPr lang="ru-RU" sz="2400" dirty="0">
              <a:solidFill>
                <a:schemeClr val="accent6">
                  <a:lumMod val="7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ru-RU" sz="2800" dirty="0">
                <a:solidFill>
                  <a:schemeClr val="accent6">
                    <a:lumMod val="75000"/>
                  </a:schemeClr>
                </a:solidFill>
                <a:latin typeface="Yandex Sans Text Light" panose="02000000000000000000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Допустимые символы в именах: первый символ – любая буква латинского алфавита a-z, A-Z и символ подчеркивания _. В качестве второго и последующих символов еще цифры 0-9.</a:t>
            </a:r>
            <a:endParaRPr lang="ru-RU" sz="2400" dirty="0">
              <a:solidFill>
                <a:schemeClr val="accent6">
                  <a:lumMod val="7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74814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File:Python-logo-notext.svg - Wikipedia">
            <a:extLst>
              <a:ext uri="{FF2B5EF4-FFF2-40B4-BE49-F238E27FC236}">
                <a16:creationId xmlns:a16="http://schemas.microsoft.com/office/drawing/2014/main" id="{7CF49BA5-3B20-40A5-AA20-5DBFE2C9B6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8134" y="134919"/>
            <a:ext cx="1105033" cy="1210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902B3D0-0052-4FC0-A82E-2322577640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82536" y="503627"/>
            <a:ext cx="10071202" cy="5336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9833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CCAC887C-F0F9-481C-BD99-E0D38EF45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4777"/>
                </a:solidFill>
                <a:latin typeface="Yandex Sans Text Light" panose="02000000000000000000" pitchFamily="2" charset="-52"/>
              </a:rPr>
              <a:t>1</a:t>
            </a:r>
            <a:r>
              <a:rPr lang="ru-RU" dirty="0">
                <a:solidFill>
                  <a:srgbClr val="004777"/>
                </a:solidFill>
                <a:latin typeface="Yandex Sans Text Light" panose="02000000000000000000" pitchFamily="2" charset="-52"/>
              </a:rPr>
              <a:t>.2 </a:t>
            </a:r>
            <a:r>
              <a:rPr lang="ru-RU" dirty="0">
                <a:latin typeface="Yandex Sans Text Light" panose="02000000000000000000" pitchFamily="2" charset="-52"/>
              </a:rPr>
              <a:t>Оператор присваивания. Типизация данных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06484A5-52C3-4AE0-A551-0AA933C628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3" y="1457122"/>
            <a:ext cx="9949698" cy="4931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1379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CCAC887C-F0F9-481C-BD99-E0D38EF45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4777"/>
                </a:solidFill>
                <a:latin typeface="Yandex Sans Text Light" panose="02000000000000000000" pitchFamily="2" charset="-52"/>
              </a:rPr>
              <a:t>1</a:t>
            </a:r>
            <a:r>
              <a:rPr lang="ru-RU" dirty="0">
                <a:solidFill>
                  <a:srgbClr val="004777"/>
                </a:solidFill>
                <a:latin typeface="Yandex Sans Text Light" panose="02000000000000000000" pitchFamily="2" charset="-52"/>
              </a:rPr>
              <a:t>.2 </a:t>
            </a:r>
            <a:r>
              <a:rPr lang="ru-RU" dirty="0">
                <a:latin typeface="Yandex Sans Text Light" panose="02000000000000000000" pitchFamily="2" charset="-52"/>
              </a:rPr>
              <a:t>Оператор присваивания. Типизация данных</a:t>
            </a:r>
            <a:endParaRPr lang="ru-RU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349E4650-722C-4A4B-A3FE-847B1560F5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594" y="1404975"/>
            <a:ext cx="8326012" cy="437258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5F34732-AF9A-4627-8FE6-DC85B71BF1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594" y="3033529"/>
            <a:ext cx="7846006" cy="2568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544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CCAC887C-F0F9-481C-BD99-E0D38EF45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4777"/>
                </a:solidFill>
                <a:latin typeface="Yandex Sans Text Light" panose="02000000000000000000" pitchFamily="2" charset="-52"/>
              </a:rPr>
              <a:t>1</a:t>
            </a:r>
            <a:r>
              <a:rPr lang="ru-RU" dirty="0">
                <a:solidFill>
                  <a:srgbClr val="004777"/>
                </a:solidFill>
                <a:latin typeface="Yandex Sans Text Light" panose="02000000000000000000" pitchFamily="2" charset="-52"/>
              </a:rPr>
              <a:t>.2 </a:t>
            </a:r>
            <a:r>
              <a:rPr lang="ru-RU" dirty="0">
                <a:latin typeface="Yandex Sans Text Light" panose="02000000000000000000" pitchFamily="2" charset="-52"/>
              </a:rPr>
              <a:t>Оператор присваивания. Типизация данных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95BB999-D43E-412B-94A4-44F0577CFB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200" y="1587500"/>
            <a:ext cx="9449640" cy="4631188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F46CEF7-DC25-441F-B671-06CE070841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0298" y="4472710"/>
            <a:ext cx="1692057" cy="1595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675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CCAC887C-F0F9-481C-BD99-E0D38EF45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4777"/>
                </a:solidFill>
                <a:latin typeface="Yandex Sans Text Light" panose="02000000000000000000" pitchFamily="2" charset="-52"/>
              </a:rPr>
              <a:t>1</a:t>
            </a:r>
            <a:r>
              <a:rPr lang="ru-RU" dirty="0">
                <a:solidFill>
                  <a:srgbClr val="004777"/>
                </a:solidFill>
                <a:latin typeface="Yandex Sans Text Light" panose="02000000000000000000" pitchFamily="2" charset="-52"/>
              </a:rPr>
              <a:t>.2 Неизменяемые типы данных: </a:t>
            </a:r>
            <a:r>
              <a:rPr lang="ru-RU" dirty="0" err="1">
                <a:solidFill>
                  <a:srgbClr val="004777"/>
                </a:solidFill>
                <a:latin typeface="Yandex Sans Text Light" panose="02000000000000000000" pitchFamily="2" charset="-52"/>
              </a:rPr>
              <a:t>int</a:t>
            </a:r>
            <a:r>
              <a:rPr lang="ru-RU" dirty="0">
                <a:solidFill>
                  <a:srgbClr val="004777"/>
                </a:solidFill>
                <a:latin typeface="Yandex Sans Text Light" panose="02000000000000000000" pitchFamily="2" charset="-52"/>
              </a:rPr>
              <a:t>, </a:t>
            </a:r>
            <a:r>
              <a:rPr lang="ru-RU" dirty="0" err="1">
                <a:solidFill>
                  <a:srgbClr val="004777"/>
                </a:solidFill>
                <a:latin typeface="Yandex Sans Text Light" panose="02000000000000000000" pitchFamily="2" charset="-52"/>
              </a:rPr>
              <a:t>float</a:t>
            </a:r>
            <a:r>
              <a:rPr lang="ru-RU" dirty="0">
                <a:solidFill>
                  <a:srgbClr val="004777"/>
                </a:solidFill>
                <a:latin typeface="Yandex Sans Text Light" panose="02000000000000000000" pitchFamily="2" charset="-52"/>
              </a:rPr>
              <a:t>, </a:t>
            </a:r>
            <a:r>
              <a:rPr lang="ru-RU" dirty="0" err="1">
                <a:solidFill>
                  <a:srgbClr val="004777"/>
                </a:solidFill>
                <a:latin typeface="Yandex Sans Text Light" panose="02000000000000000000" pitchFamily="2" charset="-52"/>
              </a:rPr>
              <a:t>str</a:t>
            </a:r>
            <a:r>
              <a:rPr lang="ru-RU" dirty="0">
                <a:solidFill>
                  <a:srgbClr val="004777"/>
                </a:solidFill>
                <a:latin typeface="Yandex Sans Text Light" panose="02000000000000000000" pitchFamily="2" charset="-52"/>
              </a:rPr>
              <a:t>, </a:t>
            </a:r>
            <a:r>
              <a:rPr lang="ru-RU" dirty="0" err="1">
                <a:solidFill>
                  <a:srgbClr val="004777"/>
                </a:solidFill>
                <a:latin typeface="Yandex Sans Text Light" panose="02000000000000000000" pitchFamily="2" charset="-52"/>
              </a:rPr>
              <a:t>bool</a:t>
            </a:r>
            <a:endParaRPr lang="ru-RU" dirty="0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DE65BC46-ECD3-4E91-8F50-46284EBD2DAD}"/>
              </a:ext>
            </a:extLst>
          </p:cNvPr>
          <p:cNvSpPr/>
          <p:nvPr/>
        </p:nvSpPr>
        <p:spPr>
          <a:xfrm>
            <a:off x="677334" y="1399634"/>
            <a:ext cx="9333566" cy="35882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ru-RU" sz="2800" b="1" dirty="0">
                <a:solidFill>
                  <a:schemeClr val="accent6">
                    <a:lumMod val="75000"/>
                  </a:schemeClr>
                </a:solidFill>
                <a:latin typeface="Yandex Sans Text Light" panose="02000000000000000000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Правильные имена переменных</a:t>
            </a:r>
            <a:endParaRPr lang="en-US" sz="2800" b="1" dirty="0">
              <a:solidFill>
                <a:schemeClr val="accent6">
                  <a:lumMod val="75000"/>
                </a:schemeClr>
              </a:solidFill>
              <a:latin typeface="Yandex Sans Text Light" panose="02000000000000000000" pitchFamily="2" charset="-52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endParaRPr lang="en-US" sz="2800" b="1" dirty="0">
              <a:solidFill>
                <a:schemeClr val="accent6">
                  <a:lumMod val="75000"/>
                </a:schemeClr>
              </a:solidFill>
              <a:latin typeface="Yandex Sans Text Light" panose="02000000000000000000" pitchFamily="2" charset="-52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2400" dirty="0" err="1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msg</a:t>
            </a:r>
            <a:r>
              <a:rPr lang="ru-RU" sz="2400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= "Сообщение"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2400" dirty="0" err="1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count</a:t>
            </a:r>
            <a:r>
              <a:rPr lang="ru-RU" sz="2400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= 0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2400" dirty="0" err="1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arg</a:t>
            </a:r>
            <a:r>
              <a:rPr lang="ru-RU" sz="2400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= 0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2400" dirty="0" err="1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Arg</a:t>
            </a:r>
            <a:r>
              <a:rPr lang="ru-RU" sz="2400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= 0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endParaRPr lang="ru-RU" sz="2400" dirty="0">
              <a:solidFill>
                <a:schemeClr val="accent6">
                  <a:lumMod val="7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E39E411-E821-4E6A-8ABF-6B9DA34C47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37" t="26171" r="5232" b="17544"/>
          <a:stretch/>
        </p:blipFill>
        <p:spPr>
          <a:xfrm>
            <a:off x="2850406" y="3188460"/>
            <a:ext cx="8787357" cy="2683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574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CCAC887C-F0F9-481C-BD99-E0D38EF45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4777"/>
                </a:solidFill>
                <a:latin typeface="Yandex Sans Text Light" panose="02000000000000000000" pitchFamily="2" charset="-52"/>
              </a:rPr>
              <a:t>1</a:t>
            </a:r>
            <a:r>
              <a:rPr lang="ru-RU" dirty="0">
                <a:solidFill>
                  <a:srgbClr val="004777"/>
                </a:solidFill>
                <a:latin typeface="Yandex Sans Text Light" panose="02000000000000000000" pitchFamily="2" charset="-52"/>
              </a:rPr>
              <a:t>.2 </a:t>
            </a:r>
            <a:r>
              <a:rPr lang="ru-RU" dirty="0">
                <a:latin typeface="Yandex Sans Text Light" panose="02000000000000000000" pitchFamily="2" charset="-52"/>
              </a:rPr>
              <a:t>Оператор присваивания. Типизация данных</a:t>
            </a:r>
            <a:endParaRPr lang="ru-RU" dirty="0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DE65BC46-ECD3-4E91-8F50-46284EBD2DAD}"/>
              </a:ext>
            </a:extLst>
          </p:cNvPr>
          <p:cNvSpPr/>
          <p:nvPr/>
        </p:nvSpPr>
        <p:spPr>
          <a:xfrm>
            <a:off x="321074" y="1096019"/>
            <a:ext cx="9333566" cy="30246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ru-RU" sz="2800" b="1" dirty="0">
                <a:solidFill>
                  <a:schemeClr val="accent6">
                    <a:lumMod val="75000"/>
                  </a:schemeClr>
                </a:solidFill>
                <a:latin typeface="Yandex Sans Text Light" panose="02000000000000000000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Три базовых типа для представления чисел</a:t>
            </a:r>
            <a:endParaRPr lang="en-US" sz="2800" b="1" dirty="0">
              <a:solidFill>
                <a:schemeClr val="accent6">
                  <a:lumMod val="75000"/>
                </a:schemeClr>
              </a:solidFill>
              <a:latin typeface="Yandex Sans Text Light" panose="02000000000000000000" pitchFamily="2" charset="-52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ru-RU" sz="2400" dirty="0">
              <a:solidFill>
                <a:schemeClr val="accent6">
                  <a:lumMod val="7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2400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•	</a:t>
            </a:r>
            <a:r>
              <a:rPr lang="ru-RU" sz="2400" dirty="0" err="1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int</a:t>
            </a:r>
            <a:r>
              <a:rPr lang="ru-RU" sz="2400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– для целочисленных значений;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2400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•	</a:t>
            </a:r>
            <a:r>
              <a:rPr lang="ru-RU" sz="2400" dirty="0" err="1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float</a:t>
            </a:r>
            <a:r>
              <a:rPr lang="ru-RU" sz="2400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– для вещественных;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2400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•	</a:t>
            </a:r>
            <a:r>
              <a:rPr lang="ru-RU" sz="2400" dirty="0" err="1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complex</a:t>
            </a:r>
            <a:r>
              <a:rPr lang="ru-RU" sz="2400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– для комплексных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endParaRPr lang="ru-RU" sz="2400" dirty="0">
              <a:solidFill>
                <a:schemeClr val="accent6">
                  <a:lumMod val="7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Таблица 3">
            <a:extLst>
              <a:ext uri="{FF2B5EF4-FFF2-40B4-BE49-F238E27FC236}">
                <a16:creationId xmlns:a16="http://schemas.microsoft.com/office/drawing/2014/main" id="{B598A413-F18C-44C2-8751-73A21CD521E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478678" y="2861887"/>
          <a:ext cx="5581014" cy="341325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48366">
                  <a:extLst>
                    <a:ext uri="{9D8B030D-6E8A-4147-A177-3AD203B41FA5}">
                      <a16:colId xmlns:a16="http://schemas.microsoft.com/office/drawing/2014/main" val="3705005494"/>
                    </a:ext>
                  </a:extLst>
                </a:gridCol>
                <a:gridCol w="2471211">
                  <a:extLst>
                    <a:ext uri="{9D8B030D-6E8A-4147-A177-3AD203B41FA5}">
                      <a16:colId xmlns:a16="http://schemas.microsoft.com/office/drawing/2014/main" val="1786571542"/>
                    </a:ext>
                  </a:extLst>
                </a:gridCol>
                <a:gridCol w="2161437">
                  <a:extLst>
                    <a:ext uri="{9D8B030D-6E8A-4147-A177-3AD203B41FA5}">
                      <a16:colId xmlns:a16="http://schemas.microsoft.com/office/drawing/2014/main" val="289042323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ru-RU" sz="1200">
                          <a:effectLst/>
                        </a:rPr>
                        <a:t>Тип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4300" marR="114300" marT="57150" marB="85725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ru-RU" sz="1200">
                          <a:effectLst/>
                        </a:rPr>
                        <a:t>Длина на 32 bit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4300" marR="114300" marT="57150" marB="85725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ru-RU" sz="1200">
                          <a:effectLst/>
                        </a:rPr>
                        <a:t>Длина на 64 bit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4300" marR="114300" marT="57150" marB="85725"/>
                </a:tc>
                <a:extLst>
                  <a:ext uri="{0D108BD9-81ED-4DB2-BD59-A6C34878D82A}">
                    <a16:rowId xmlns:a16="http://schemas.microsoft.com/office/drawing/2014/main" val="8927195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200" dirty="0" err="1">
                          <a:effectLst/>
                        </a:rPr>
                        <a:t>i</a:t>
                      </a:r>
                      <a:r>
                        <a:rPr lang="ru-RU" sz="1200" dirty="0" err="1">
                          <a:effectLst/>
                        </a:rPr>
                        <a:t>nt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4300" marR="114300" marT="57150" marB="85725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ru-RU" sz="1200">
                          <a:effectLst/>
                        </a:rPr>
                        <a:t>12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4300" marR="114300" marT="57150" marB="85725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ru-RU" sz="1200">
                          <a:effectLst/>
                        </a:rPr>
                        <a:t>24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4300" marR="114300" marT="57150" marB="85725"/>
                </a:tc>
                <a:extLst>
                  <a:ext uri="{0D108BD9-81ED-4DB2-BD59-A6C34878D82A}">
                    <a16:rowId xmlns:a16="http://schemas.microsoft.com/office/drawing/2014/main" val="20721825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ru-RU" sz="1200">
                          <a:effectLst/>
                        </a:rPr>
                        <a:t>float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4300" marR="114300" marT="57150" marB="85725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ru-RU" sz="1200">
                          <a:effectLst/>
                        </a:rPr>
                        <a:t>16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4300" marR="114300" marT="57150" marB="85725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ru-RU" sz="1200">
                          <a:effectLst/>
                        </a:rPr>
                        <a:t>24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4300" marR="114300" marT="57150" marB="85725"/>
                </a:tc>
                <a:extLst>
                  <a:ext uri="{0D108BD9-81ED-4DB2-BD59-A6C34878D82A}">
                    <a16:rowId xmlns:a16="http://schemas.microsoft.com/office/drawing/2014/main" val="21865958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ru-RU" sz="1200">
                          <a:effectLst/>
                        </a:rPr>
                        <a:t>str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4300" marR="114300" marT="57150" marB="85725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ru-RU" sz="1200">
                          <a:effectLst/>
                        </a:rPr>
                        <a:t>21+длина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4300" marR="114300" marT="57150" marB="85725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ru-RU" sz="1200">
                          <a:effectLst/>
                        </a:rPr>
                        <a:t>37+длина </a:t>
                      </a:r>
                      <a:r>
                        <a:rPr lang="en-US" sz="1200">
                          <a:effectLst/>
                        </a:rPr>
                        <a:t>(49*)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4300" marR="114300" marT="57150" marB="85725"/>
                </a:tc>
                <a:extLst>
                  <a:ext uri="{0D108BD9-81ED-4DB2-BD59-A6C34878D82A}">
                    <a16:rowId xmlns:a16="http://schemas.microsoft.com/office/drawing/2014/main" val="23260364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ru-RU" sz="1200">
                          <a:effectLst/>
                        </a:rPr>
                        <a:t>tuple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4300" marR="114300" marT="57150" marB="85725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ru-RU" sz="1200">
                          <a:effectLst/>
                        </a:rPr>
                        <a:t>12+4*длина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4300" marR="114300" marT="57150" marB="85725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ru-RU" sz="1200">
                          <a:effectLst/>
                        </a:rPr>
                        <a:t>24+8*длина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4300" marR="114300" marT="57150" marB="85725"/>
                </a:tc>
                <a:extLst>
                  <a:ext uri="{0D108BD9-81ED-4DB2-BD59-A6C34878D82A}">
                    <a16:rowId xmlns:a16="http://schemas.microsoft.com/office/drawing/2014/main" val="23744069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ru-RU" sz="1200">
                          <a:effectLst/>
                        </a:rPr>
                        <a:t>list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4300" marR="114300" marT="57150" marB="85725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ru-RU" sz="1200">
                          <a:effectLst/>
                        </a:rPr>
                        <a:t>20+4*длина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4300" marR="114300" marT="57150" marB="85725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ru-RU" sz="1200">
                          <a:effectLst/>
                        </a:rPr>
                        <a:t>40+8*длина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4300" marR="114300" marT="57150" marB="85725"/>
                </a:tc>
                <a:extLst>
                  <a:ext uri="{0D108BD9-81ED-4DB2-BD59-A6C34878D82A}">
                    <a16:rowId xmlns:a16="http://schemas.microsoft.com/office/drawing/2014/main" val="1183208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ru-RU" sz="1200">
                          <a:effectLst/>
                        </a:rPr>
                        <a:t>Set/</a:t>
                      </a:r>
                      <a:br>
                        <a:rPr lang="ru-RU" sz="1200">
                          <a:effectLst/>
                        </a:rPr>
                      </a:br>
                      <a:r>
                        <a:rPr lang="ru-RU" sz="1200">
                          <a:effectLst/>
                        </a:rPr>
                        <a:t>frozenset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4300" marR="114300" marT="57150" marB="85725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ru-RU" sz="1200">
                          <a:effectLst/>
                        </a:rPr>
                        <a:t>(&lt;=5 элементов) 100</a:t>
                      </a:r>
                      <a:br>
                        <a:rPr lang="ru-RU" sz="1200">
                          <a:effectLst/>
                        </a:rPr>
                      </a:br>
                      <a:r>
                        <a:rPr lang="ru-RU" sz="1200">
                          <a:effectLst/>
                        </a:rPr>
                        <a:t>(&gt;5 элементов) 100+8*длина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4300" marR="114300" marT="57150" marB="85725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ru-RU" sz="1200">
                          <a:effectLst/>
                        </a:rPr>
                        <a:t>(&lt;=5 элементов) 200</a:t>
                      </a:r>
                      <a:br>
                        <a:rPr lang="ru-RU" sz="1200">
                          <a:effectLst/>
                        </a:rPr>
                      </a:br>
                      <a:r>
                        <a:rPr lang="ru-RU" sz="1200">
                          <a:effectLst/>
                        </a:rPr>
                        <a:t>(&gt;5 элементов) 200+16*длина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4300" marR="114300" marT="57150" marB="85725"/>
                </a:tc>
                <a:extLst>
                  <a:ext uri="{0D108BD9-81ED-4DB2-BD59-A6C34878D82A}">
                    <a16:rowId xmlns:a16="http://schemas.microsoft.com/office/drawing/2014/main" val="25720753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ru-RU" sz="1200">
                          <a:effectLst/>
                        </a:rPr>
                        <a:t>dict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4300" marR="114300" marT="57150" marB="85725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ru-RU" sz="1200">
                          <a:effectLst/>
                        </a:rPr>
                        <a:t>(&lt;=5 элементов) 124</a:t>
                      </a:r>
                      <a:br>
                        <a:rPr lang="ru-RU" sz="1200">
                          <a:effectLst/>
                        </a:rPr>
                      </a:br>
                      <a:r>
                        <a:rPr lang="ru-RU" sz="1200">
                          <a:effectLst/>
                        </a:rPr>
                        <a:t>(&gt;5 элементов) 124+12*длина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4300" marR="114300" marT="57150" marB="85725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ru-RU" sz="1200" dirty="0">
                          <a:effectLst/>
                        </a:rPr>
                        <a:t>(&lt;=5 элементов) 248</a:t>
                      </a:r>
                      <a:br>
                        <a:rPr lang="ru-RU" sz="1200" dirty="0">
                          <a:effectLst/>
                        </a:rPr>
                      </a:br>
                      <a:r>
                        <a:rPr lang="ru-RU" sz="1200" dirty="0">
                          <a:effectLst/>
                        </a:rPr>
                        <a:t>(&gt;5 элементов) 248+24*длина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4300" marR="114300" marT="57150" marB="85725"/>
                </a:tc>
                <a:extLst>
                  <a:ext uri="{0D108BD9-81ED-4DB2-BD59-A6C34878D82A}">
                    <a16:rowId xmlns:a16="http://schemas.microsoft.com/office/drawing/2014/main" val="3576161278"/>
                  </a:ext>
                </a:extLst>
              </a:tr>
            </a:tbl>
          </a:graphicData>
        </a:graphic>
      </p:graphicFrame>
      <p:sp>
        <p:nvSpPr>
          <p:cNvPr id="5" name="Rectangle 1">
            <a:extLst>
              <a:ext uri="{FF2B5EF4-FFF2-40B4-BE49-F238E27FC236}">
                <a16:creationId xmlns:a16="http://schemas.microsoft.com/office/drawing/2014/main" id="{8B948D13-3CA0-4C52-BB41-44A4FF3A26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78360" y="286236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11477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CCAC887C-F0F9-481C-BD99-E0D38EF45C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826" y="459177"/>
            <a:ext cx="9062089" cy="773800"/>
          </a:xfrm>
          <a:solidFill>
            <a:srgbClr val="FFFF00"/>
          </a:solidFill>
        </p:spPr>
        <p:txBody>
          <a:bodyPr/>
          <a:lstStyle/>
          <a:p>
            <a:r>
              <a:rPr lang="en-US" dirty="0">
                <a:latin typeface="Yandex Sans Text Light" panose="02000000000000000000" pitchFamily="2" charset="-52"/>
              </a:rPr>
              <a:t>1</a:t>
            </a:r>
            <a:r>
              <a:rPr lang="ru-RU" dirty="0">
                <a:latin typeface="Yandex Sans Text Light" panose="02000000000000000000" pitchFamily="2" charset="-52"/>
              </a:rPr>
              <a:t>.3 Математические операции</a:t>
            </a:r>
          </a:p>
        </p:txBody>
      </p:sp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2FDD1F66-F6F0-4A66-82F2-F652FB9CDD51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1420712" y="1935149"/>
          <a:ext cx="9350575" cy="41430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9" name="Document" r:id="rId3" imgW="5940803" imgH="2632055" progId="Word.Document.12">
                  <p:embed/>
                </p:oleObj>
              </mc:Choice>
              <mc:Fallback>
                <p:oleObj name="Document" r:id="rId3" imgW="5940803" imgH="2632055" progId="Word.Document.12">
                  <p:embed/>
                  <p:pic>
                    <p:nvPicPr>
                      <p:cNvPr id="5" name="Объект 4">
                        <a:extLst>
                          <a:ext uri="{FF2B5EF4-FFF2-40B4-BE49-F238E27FC236}">
                            <a16:creationId xmlns:a16="http://schemas.microsoft.com/office/drawing/2014/main" id="{2FDD1F66-F6F0-4A66-82F2-F652FB9CDD5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420712" y="1935149"/>
                        <a:ext cx="9350575" cy="414303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2919493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CCAC887C-F0F9-481C-BD99-E0D38EF45C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826" y="459177"/>
            <a:ext cx="9062089" cy="773800"/>
          </a:xfrm>
          <a:solidFill>
            <a:schemeClr val="bg1"/>
          </a:solidFill>
        </p:spPr>
        <p:txBody>
          <a:bodyPr/>
          <a:lstStyle/>
          <a:p>
            <a:r>
              <a:rPr lang="en-US" dirty="0">
                <a:latin typeface="Yandex Sans Text Light" panose="02000000000000000000" pitchFamily="2" charset="-52"/>
              </a:rPr>
              <a:t>1</a:t>
            </a:r>
            <a:r>
              <a:rPr lang="ru-RU" dirty="0">
                <a:latin typeface="Yandex Sans Text Light" panose="02000000000000000000" pitchFamily="2" charset="-52"/>
              </a:rPr>
              <a:t>.3 Математические операции</a:t>
            </a:r>
          </a:p>
        </p:txBody>
      </p:sp>
      <p:pic>
        <p:nvPicPr>
          <p:cNvPr id="4" name="Рисунок 3" descr="https://proproprogs.ru/htm/python_base/files/python3-chislovye-tipy-arifmeticheskie-operacii.files/image001.jpg">
            <a:extLst>
              <a:ext uri="{FF2B5EF4-FFF2-40B4-BE49-F238E27FC236}">
                <a16:creationId xmlns:a16="http://schemas.microsoft.com/office/drawing/2014/main" id="{615953B5-501C-4903-94BF-B8D6B9C29F5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2037" y="2046589"/>
            <a:ext cx="3871356" cy="359822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692D3C79-8DF4-4EC8-BE46-EF63262D1097}"/>
              </a:ext>
            </a:extLst>
          </p:cNvPr>
          <p:cNvSpPr/>
          <p:nvPr/>
        </p:nvSpPr>
        <p:spPr>
          <a:xfrm>
            <a:off x="1057513" y="2722635"/>
            <a:ext cx="1959191" cy="82355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ru-RU" sz="4400" dirty="0">
                <a:latin typeface="Yandex Sans Text Light" panose="02000000000000000000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a = 2+3</a:t>
            </a:r>
            <a:endParaRPr lang="ru-RU" sz="4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26708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CCAC887C-F0F9-481C-BD99-E0D38EF45C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826" y="459177"/>
            <a:ext cx="9062089" cy="1001488"/>
          </a:xfrm>
          <a:solidFill>
            <a:srgbClr val="FFFF00"/>
          </a:solidFill>
        </p:spPr>
        <p:txBody>
          <a:bodyPr>
            <a:normAutofit fontScale="90000"/>
          </a:bodyPr>
          <a:lstStyle/>
          <a:p>
            <a:r>
              <a:rPr lang="en-US" dirty="0">
                <a:latin typeface="Yandex Sans Text Light" panose="02000000000000000000" pitchFamily="2" charset="-52"/>
              </a:rPr>
              <a:t>1</a:t>
            </a:r>
            <a:r>
              <a:rPr lang="ru-RU" dirty="0">
                <a:latin typeface="Yandex Sans Text Light" panose="02000000000000000000" pitchFamily="2" charset="-52"/>
              </a:rPr>
              <a:t>.3 Введение в строки. Ввод-вывод данных. Преобразование строк в числа 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506CCBA9-401F-40FB-99C5-8045140E6A7E}"/>
              </a:ext>
            </a:extLst>
          </p:cNvPr>
          <p:cNvSpPr/>
          <p:nvPr/>
        </p:nvSpPr>
        <p:spPr>
          <a:xfrm>
            <a:off x="484826" y="2695675"/>
            <a:ext cx="10442369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4000" dirty="0" err="1"/>
              <a:t>text</a:t>
            </a:r>
            <a:r>
              <a:rPr lang="ru-RU" sz="4000" dirty="0"/>
              <a:t> = '''Я </a:t>
            </a:r>
            <a:r>
              <a:rPr lang="ru-RU" sz="4000" dirty="0" err="1"/>
              <a:t>Python</a:t>
            </a:r>
            <a:r>
              <a:rPr lang="ru-RU" sz="4000" dirty="0"/>
              <a:t> бы выучил только за то,</a:t>
            </a:r>
          </a:p>
          <a:p>
            <a:r>
              <a:rPr lang="ru-RU" sz="4000" dirty="0"/>
              <a:t>что есть популярные курсы.</a:t>
            </a:r>
          </a:p>
          <a:p>
            <a:r>
              <a:rPr lang="ru-RU" sz="4000" dirty="0"/>
              <a:t>Много хороших курсов!'''</a:t>
            </a:r>
          </a:p>
        </p:txBody>
      </p:sp>
    </p:spTree>
    <p:extLst>
      <p:ext uri="{BB962C8B-B14F-4D97-AF65-F5344CB8AC3E}">
        <p14:creationId xmlns:p14="http://schemas.microsoft.com/office/powerpoint/2010/main" val="40574233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CCAC887C-F0F9-481C-BD99-E0D38EF45C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826" y="459177"/>
            <a:ext cx="9062089" cy="1001488"/>
          </a:xfrm>
          <a:solidFill>
            <a:srgbClr val="FFFF00"/>
          </a:solidFill>
        </p:spPr>
        <p:txBody>
          <a:bodyPr>
            <a:normAutofit fontScale="90000"/>
          </a:bodyPr>
          <a:lstStyle/>
          <a:p>
            <a:r>
              <a:rPr lang="en-US" dirty="0">
                <a:latin typeface="Yandex Sans Text Light" panose="02000000000000000000" pitchFamily="2" charset="-52"/>
              </a:rPr>
              <a:t>1</a:t>
            </a:r>
            <a:r>
              <a:rPr lang="ru-RU" dirty="0">
                <a:latin typeface="Yandex Sans Text Light" panose="02000000000000000000" pitchFamily="2" charset="-52"/>
              </a:rPr>
              <a:t>.4 Логический тип </a:t>
            </a:r>
            <a:r>
              <a:rPr lang="ru-RU" dirty="0" err="1">
                <a:latin typeface="Yandex Sans Text Light" panose="02000000000000000000" pitchFamily="2" charset="-52"/>
              </a:rPr>
              <a:t>bool</a:t>
            </a:r>
            <a:r>
              <a:rPr lang="ru-RU" dirty="0">
                <a:latin typeface="Yandex Sans Text Light" panose="02000000000000000000" pitchFamily="2" charset="-52"/>
              </a:rPr>
              <a:t>. Операторы сравнения и операторы </a:t>
            </a:r>
            <a:r>
              <a:rPr lang="ru-RU" dirty="0" err="1">
                <a:latin typeface="Yandex Sans Text Light" panose="02000000000000000000" pitchFamily="2" charset="-52"/>
              </a:rPr>
              <a:t>and</a:t>
            </a:r>
            <a:r>
              <a:rPr lang="ru-RU" dirty="0">
                <a:latin typeface="Yandex Sans Text Light" panose="02000000000000000000" pitchFamily="2" charset="-52"/>
              </a:rPr>
              <a:t>, </a:t>
            </a:r>
            <a:r>
              <a:rPr lang="ru-RU" dirty="0" err="1">
                <a:latin typeface="Yandex Sans Text Light" panose="02000000000000000000" pitchFamily="2" charset="-52"/>
              </a:rPr>
              <a:t>or</a:t>
            </a:r>
            <a:r>
              <a:rPr lang="ru-RU" dirty="0">
                <a:latin typeface="Yandex Sans Text Light" panose="02000000000000000000" pitchFamily="2" charset="-52"/>
              </a:rPr>
              <a:t>, </a:t>
            </a:r>
            <a:r>
              <a:rPr lang="ru-RU" dirty="0" err="1">
                <a:latin typeface="Yandex Sans Text Light" panose="02000000000000000000" pitchFamily="2" charset="-52"/>
              </a:rPr>
              <a:t>not</a:t>
            </a:r>
            <a:endParaRPr lang="ru-RU" dirty="0">
              <a:latin typeface="Yandex Sans Text Light" panose="02000000000000000000" pitchFamily="2" charset="-52"/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506CCBA9-401F-40FB-99C5-8045140E6A7E}"/>
              </a:ext>
            </a:extLst>
          </p:cNvPr>
          <p:cNvSpPr/>
          <p:nvPr/>
        </p:nvSpPr>
        <p:spPr>
          <a:xfrm>
            <a:off x="484826" y="2695675"/>
            <a:ext cx="1044236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/>
              <a:t>True – </a:t>
            </a:r>
            <a:r>
              <a:rPr lang="ru-RU" sz="4000" dirty="0"/>
              <a:t>истина</a:t>
            </a:r>
          </a:p>
          <a:p>
            <a:r>
              <a:rPr lang="en-US" sz="4000" dirty="0"/>
              <a:t>False – </a:t>
            </a:r>
            <a:r>
              <a:rPr lang="ru-RU" sz="4000" dirty="0"/>
              <a:t>ложь</a:t>
            </a:r>
          </a:p>
        </p:txBody>
      </p:sp>
    </p:spTree>
    <p:extLst>
      <p:ext uri="{BB962C8B-B14F-4D97-AF65-F5344CB8AC3E}">
        <p14:creationId xmlns:p14="http://schemas.microsoft.com/office/powerpoint/2010/main" val="121806139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CCAC887C-F0F9-481C-BD99-E0D38EF45C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826" y="459177"/>
            <a:ext cx="9062089" cy="1001488"/>
          </a:xfrm>
          <a:solidFill>
            <a:srgbClr val="FFFF00"/>
          </a:solidFill>
        </p:spPr>
        <p:txBody>
          <a:bodyPr>
            <a:normAutofit/>
          </a:bodyPr>
          <a:lstStyle/>
          <a:p>
            <a:r>
              <a:rPr lang="en-US" dirty="0">
                <a:latin typeface="Yandex Sans Text Light" panose="02000000000000000000" pitchFamily="2" charset="-52"/>
              </a:rPr>
              <a:t>1</a:t>
            </a:r>
            <a:r>
              <a:rPr lang="ru-RU" dirty="0">
                <a:latin typeface="Yandex Sans Text Light" panose="02000000000000000000" pitchFamily="2" charset="-52"/>
              </a:rPr>
              <a:t>.5 Операторы </a:t>
            </a:r>
            <a:r>
              <a:rPr lang="ru-RU" dirty="0" err="1">
                <a:latin typeface="Yandex Sans Text Light" panose="02000000000000000000" pitchFamily="2" charset="-52"/>
              </a:rPr>
              <a:t>not</a:t>
            </a:r>
            <a:r>
              <a:rPr lang="ru-RU" dirty="0">
                <a:latin typeface="Yandex Sans Text Light" panose="02000000000000000000" pitchFamily="2" charset="-52"/>
              </a:rPr>
              <a:t>, </a:t>
            </a:r>
            <a:r>
              <a:rPr lang="ru-RU" dirty="0" err="1">
                <a:latin typeface="Yandex Sans Text Light" panose="02000000000000000000" pitchFamily="2" charset="-52"/>
              </a:rPr>
              <a:t>and</a:t>
            </a:r>
            <a:r>
              <a:rPr lang="ru-RU" dirty="0">
                <a:latin typeface="Yandex Sans Text Light" panose="02000000000000000000" pitchFamily="2" charset="-52"/>
              </a:rPr>
              <a:t>, </a:t>
            </a:r>
            <a:r>
              <a:rPr lang="ru-RU" dirty="0" err="1">
                <a:latin typeface="Yandex Sans Text Light" panose="02000000000000000000" pitchFamily="2" charset="-52"/>
              </a:rPr>
              <a:t>or</a:t>
            </a:r>
            <a:r>
              <a:rPr lang="ru-RU" dirty="0">
                <a:latin typeface="Yandex Sans Text Light" panose="02000000000000000000" pitchFamily="2" charset="-52"/>
              </a:rPr>
              <a:t> и их приоритеты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37EF6F7A-1220-4D7B-9B4C-4CD494AB8392}"/>
              </a:ext>
            </a:extLst>
          </p:cNvPr>
          <p:cNvSpPr/>
          <p:nvPr/>
        </p:nvSpPr>
        <p:spPr>
          <a:xfrm>
            <a:off x="1667571" y="2891210"/>
            <a:ext cx="3690434" cy="6906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ru-RU" sz="3600" dirty="0">
                <a:latin typeface="Yandex Sans Text Light" panose="02000000000000000000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y &gt;= -2 </a:t>
            </a:r>
            <a:r>
              <a:rPr lang="ru-RU" sz="3600" dirty="0" err="1">
                <a:latin typeface="Yandex Sans Text Light" panose="02000000000000000000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and</a:t>
            </a:r>
            <a:r>
              <a:rPr lang="ru-RU" sz="3600" dirty="0">
                <a:latin typeface="Yandex Sans Text Light" panose="02000000000000000000" pitchFamily="2" charset="-52"/>
                <a:ea typeface="Calibri" panose="020F0502020204030204" pitchFamily="34" charset="0"/>
                <a:cs typeface="Times New Roman" panose="02020603050405020304" pitchFamily="18" charset="0"/>
              </a:rPr>
              <a:t> y &lt;= 5</a:t>
            </a:r>
            <a:endParaRPr lang="ru-RU" sz="3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67111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7C5087F-1F76-4CB3-AA65-13219984B4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6627" y="820409"/>
            <a:ext cx="9760145" cy="4788653"/>
          </a:xfrm>
          <a:prstGeom prst="rect">
            <a:avLst/>
          </a:prstGeom>
        </p:spPr>
      </p:pic>
      <p:pic>
        <p:nvPicPr>
          <p:cNvPr id="3" name="Рисунок 2" descr="https://proproprogs.ru/htm/python_base/files/python3-pervoe-znakomstvo-s-python-ustanovka-na-kompyuter.files/image002.jpg">
            <a:extLst>
              <a:ext uri="{FF2B5EF4-FFF2-40B4-BE49-F238E27FC236}">
                <a16:creationId xmlns:a16="http://schemas.microsoft.com/office/drawing/2014/main" id="{D2FF993B-2D6D-431C-95A5-75B394FC47FC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86897" y="5232400"/>
            <a:ext cx="6370003" cy="124143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6832078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296E8557-2C11-4E65-A7DC-4FD9955DF42A}"/>
              </a:ext>
            </a:extLst>
          </p:cNvPr>
          <p:cNvSpPr txBox="1">
            <a:spLocks/>
          </p:cNvSpPr>
          <p:nvPr/>
        </p:nvSpPr>
        <p:spPr>
          <a:xfrm>
            <a:off x="699498" y="942293"/>
            <a:ext cx="5192717" cy="2486707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sz="16600" dirty="0"/>
              <a:t>ТЕСТ</a:t>
            </a:r>
            <a:endParaRPr lang="ru-RU" sz="8800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81D53B5-DE19-479B-83BD-E3D8F3DB28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99786" y="453565"/>
            <a:ext cx="6404435" cy="6404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2938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296E8557-2C11-4E65-A7DC-4FD9955DF42A}"/>
              </a:ext>
            </a:extLst>
          </p:cNvPr>
          <p:cNvSpPr txBox="1">
            <a:spLocks/>
          </p:cNvSpPr>
          <p:nvPr/>
        </p:nvSpPr>
        <p:spPr>
          <a:xfrm>
            <a:off x="1266794" y="2669523"/>
            <a:ext cx="3650827" cy="127245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sz="5800" dirty="0"/>
              <a:t>Спасибо </a:t>
            </a:r>
          </a:p>
          <a:p>
            <a:r>
              <a:rPr lang="ru-RU" dirty="0"/>
              <a:t>за внимание!</a:t>
            </a:r>
          </a:p>
        </p:txBody>
      </p:sp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94F517F1-B040-4C23-A1FC-87F348A889F9}"/>
              </a:ext>
            </a:extLst>
          </p:cNvPr>
          <p:cNvSpPr txBox="1">
            <a:spLocks/>
          </p:cNvSpPr>
          <p:nvPr/>
        </p:nvSpPr>
        <p:spPr>
          <a:xfrm>
            <a:off x="1266794" y="3876099"/>
            <a:ext cx="3650827" cy="75754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sz="3200" b="0" dirty="0"/>
              <a:t>Домашнее задание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D57A2D4-D9BC-404C-9165-0540EAE027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4300" y="1655456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48721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CCFEB485-E405-42DF-99EF-32C004FEA6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2607515" y="813903"/>
            <a:ext cx="11132389" cy="7590265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BDFFE72-A644-4C7E-B940-81ED83CC4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469565"/>
            <a:ext cx="9062089" cy="688676"/>
          </a:xfrm>
        </p:spPr>
        <p:txBody>
          <a:bodyPr>
            <a:normAutofit/>
          </a:bodyPr>
          <a:lstStyle/>
          <a:p>
            <a:r>
              <a:rPr lang="ru-RU" sz="3000" dirty="0"/>
              <a:t>Учебный центр «СПЕЦИАЛИСТ» –</a:t>
            </a:r>
          </a:p>
        </p:txBody>
      </p:sp>
      <p:sp>
        <p:nvSpPr>
          <p:cNvPr id="10" name="Объект 2">
            <a:extLst>
              <a:ext uri="{FF2B5EF4-FFF2-40B4-BE49-F238E27FC236}">
                <a16:creationId xmlns:a16="http://schemas.microsoft.com/office/drawing/2014/main" id="{31B3BD2B-6832-4EFF-890A-9A5C40CF27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2770" y="2315280"/>
            <a:ext cx="2967904" cy="867536"/>
          </a:xfrm>
        </p:spPr>
        <p:txBody>
          <a:bodyPr>
            <a:normAutofit/>
          </a:bodyPr>
          <a:lstStyle/>
          <a:p>
            <a:pPr marL="0" indent="0">
              <a:spcAft>
                <a:spcPts val="1200"/>
              </a:spcAft>
              <a:buNone/>
            </a:pPr>
            <a:r>
              <a:rPr lang="en-US" sz="2400" b="0" dirty="0">
                <a:solidFill>
                  <a:schemeClr val="accent6">
                    <a:lumMod val="50000"/>
                  </a:schemeClr>
                </a:solidFill>
              </a:rPr>
              <a:t>info@specialist.ru</a:t>
            </a:r>
          </a:p>
        </p:txBody>
      </p: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27DB384C-678F-4FA7-9F57-C844B546B268}"/>
              </a:ext>
            </a:extLst>
          </p:cNvPr>
          <p:cNvSpPr txBox="1">
            <a:spLocks/>
          </p:cNvSpPr>
          <p:nvPr/>
        </p:nvSpPr>
        <p:spPr>
          <a:xfrm>
            <a:off x="672974" y="1066495"/>
            <a:ext cx="9062089" cy="75754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sz="2800" b="0" dirty="0"/>
              <a:t>Ваш путь к успеху</a:t>
            </a:r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6281024C-7063-4C97-AE88-0D0126C1DFCA}"/>
              </a:ext>
            </a:extLst>
          </p:cNvPr>
          <p:cNvSpPr/>
          <p:nvPr/>
        </p:nvSpPr>
        <p:spPr>
          <a:xfrm>
            <a:off x="1086364" y="2331664"/>
            <a:ext cx="594208" cy="59420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FA47C30-0153-4B9A-8A1E-B86A21D216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28382" y="2540053"/>
            <a:ext cx="313035" cy="19484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BBD87E1-9424-4A30-80EB-D3F2883AD37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226938" y="2490108"/>
            <a:ext cx="246075" cy="262211"/>
          </a:xfrm>
          <a:prstGeom prst="rect">
            <a:avLst/>
          </a:prstGeom>
        </p:spPr>
      </p:pic>
      <p:sp>
        <p:nvSpPr>
          <p:cNvPr id="9" name="Овал 8">
            <a:extLst>
              <a:ext uri="{FF2B5EF4-FFF2-40B4-BE49-F238E27FC236}">
                <a16:creationId xmlns:a16="http://schemas.microsoft.com/office/drawing/2014/main" id="{82A7D31C-E1CD-49C5-BCC1-B9477D1ED4E3}"/>
              </a:ext>
            </a:extLst>
          </p:cNvPr>
          <p:cNvSpPr/>
          <p:nvPr/>
        </p:nvSpPr>
        <p:spPr>
          <a:xfrm>
            <a:off x="5052872" y="2331664"/>
            <a:ext cx="594208" cy="59420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бъект 2">
            <a:extLst>
              <a:ext uri="{FF2B5EF4-FFF2-40B4-BE49-F238E27FC236}">
                <a16:creationId xmlns:a16="http://schemas.microsoft.com/office/drawing/2014/main" id="{B7D8B310-FF76-4280-B215-3D37BDB7AD2B}"/>
              </a:ext>
            </a:extLst>
          </p:cNvPr>
          <p:cNvSpPr txBox="1">
            <a:spLocks/>
          </p:cNvSpPr>
          <p:nvPr/>
        </p:nvSpPr>
        <p:spPr>
          <a:xfrm>
            <a:off x="5718895" y="2331664"/>
            <a:ext cx="2967904" cy="9817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00" b="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ru-RU" altLang="ru-RU" sz="2400" dirty="0">
                <a:solidFill>
                  <a:schemeClr val="accent6">
                    <a:lumMod val="50000"/>
                  </a:schemeClr>
                </a:solidFill>
              </a:rPr>
              <a:t>+7 (495) 232-32-16</a:t>
            </a:r>
          </a:p>
          <a:p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3321353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3C16A6AC-E4E0-48AC-93B5-D1A008E68381}"/>
              </a:ext>
            </a:extLst>
          </p:cNvPr>
          <p:cNvSpPr txBox="1">
            <a:spLocks/>
          </p:cNvSpPr>
          <p:nvPr/>
        </p:nvSpPr>
        <p:spPr>
          <a:xfrm>
            <a:off x="250722" y="709010"/>
            <a:ext cx="9969909" cy="124099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accent2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sz="2800" b="0" dirty="0">
                <a:solidFill>
                  <a:schemeClr val="accent6">
                    <a:lumMod val="5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«</a:t>
            </a:r>
            <a:r>
              <a:rPr lang="ru-RU" sz="2800" dirty="0"/>
              <a:t>Программирование и базы данных: Начальный курс</a:t>
            </a:r>
            <a:r>
              <a:rPr lang="ru-RU" sz="2800" b="0" dirty="0">
                <a:solidFill>
                  <a:schemeClr val="accent6">
                    <a:lumMod val="5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»</a:t>
            </a:r>
          </a:p>
        </p:txBody>
      </p:sp>
      <p:sp>
        <p:nvSpPr>
          <p:cNvPr id="11" name="Прямоугольник: скругленные углы 10">
            <a:extLst>
              <a:ext uri="{FF2B5EF4-FFF2-40B4-BE49-F238E27FC236}">
                <a16:creationId xmlns:a16="http://schemas.microsoft.com/office/drawing/2014/main" id="{660B52D8-E80F-44DC-AB9A-6BE298E157C3}"/>
              </a:ext>
            </a:extLst>
          </p:cNvPr>
          <p:cNvSpPr/>
          <p:nvPr/>
        </p:nvSpPr>
        <p:spPr>
          <a:xfrm>
            <a:off x="647066" y="4763335"/>
            <a:ext cx="9233578" cy="1900009"/>
          </a:xfrm>
          <a:prstGeom prst="roundRect">
            <a:avLst/>
          </a:prstGeom>
          <a:noFill/>
          <a:ln>
            <a:solidFill>
              <a:srgbClr val="175A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3BA09E86-6B7A-4232-96BC-9075CE1E9250}"/>
              </a:ext>
            </a:extLst>
          </p:cNvPr>
          <p:cNvSpPr/>
          <p:nvPr/>
        </p:nvSpPr>
        <p:spPr>
          <a:xfrm>
            <a:off x="2189386" y="4792259"/>
            <a:ext cx="7632480" cy="18550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ru-RU" dirty="0">
                <a:latin typeface="Open Sans" pitchFamily="2" charset="0"/>
                <a:ea typeface="Open Sans" pitchFamily="2" charset="0"/>
                <a:cs typeface="Open Sans" pitchFamily="2" charset="0"/>
              </a:rPr>
              <a:t>На эти и множество других вопросов слушатель получит ответ. Полученные навыки и знания являются фундаментом для изучения следующего уровня «</a:t>
            </a:r>
            <a:r>
              <a:rPr lang="en-US" dirty="0">
                <a:latin typeface="Open Sans" pitchFamily="2" charset="0"/>
                <a:ea typeface="Open Sans" pitchFamily="2" charset="0"/>
                <a:cs typeface="Open Sans" pitchFamily="2" charset="0"/>
              </a:rPr>
              <a:t>Python-1</a:t>
            </a:r>
            <a:r>
              <a:rPr lang="ru-RU" dirty="0">
                <a:latin typeface="Open Sans" pitchFamily="2" charset="0"/>
                <a:ea typeface="Open Sans" pitchFamily="2" charset="0"/>
                <a:cs typeface="Open Sans" pitchFamily="2" charset="0"/>
              </a:rPr>
              <a:t>»</a:t>
            </a:r>
            <a:r>
              <a:rPr lang="en-US" dirty="0">
                <a:latin typeface="Open Sans" pitchFamily="2" charset="0"/>
                <a:ea typeface="Open Sans" pitchFamily="2" charset="0"/>
                <a:cs typeface="Open Sans" pitchFamily="2" charset="0"/>
              </a:rPr>
              <a:t>,</a:t>
            </a:r>
            <a:r>
              <a:rPr lang="ru-RU" dirty="0">
                <a:latin typeface="Open Sans" pitchFamily="2" charset="0"/>
                <a:ea typeface="Open Sans" pitchFamily="2" charset="0"/>
                <a:cs typeface="Open Sans" pitchFamily="2" charset="0"/>
              </a:rPr>
              <a:t> а также уровней по разработке веб-приложения и программ, связанных с анализом данных и машинным обучением.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C7F017C-49D0-4540-A879-6B8742B28A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1261" y="5192807"/>
            <a:ext cx="1053964" cy="1053964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A85B80C8-E485-46BF-B3FA-F8EA417D05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880644" y="3169147"/>
            <a:ext cx="2018211" cy="2010791"/>
          </a:xfrm>
          <a:prstGeom prst="rect">
            <a:avLst/>
          </a:prstGeom>
        </p:spPr>
      </p:pic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1AA3AFD5-EC94-4949-BA25-9EB732F678BE}"/>
              </a:ext>
            </a:extLst>
          </p:cNvPr>
          <p:cNvSpPr txBox="1">
            <a:spLocks/>
          </p:cNvSpPr>
          <p:nvPr/>
        </p:nvSpPr>
        <p:spPr>
          <a:xfrm>
            <a:off x="9985736" y="4306338"/>
            <a:ext cx="1834738" cy="60240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accent2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ru-RU" sz="1500" b="0" dirty="0">
                <a:solidFill>
                  <a:schemeClr val="accent6">
                    <a:lumMod val="50000"/>
                  </a:schemeClr>
                </a:solidFill>
              </a:rPr>
              <a:t>Длительность:</a:t>
            </a:r>
          </a:p>
          <a:p>
            <a:pPr algn="ctr"/>
            <a:r>
              <a:rPr lang="ru-RU" sz="1500" dirty="0">
                <a:solidFill>
                  <a:schemeClr val="accent6">
                    <a:lumMod val="50000"/>
                  </a:schemeClr>
                </a:solidFill>
              </a:rPr>
              <a:t>40</a:t>
            </a:r>
            <a:r>
              <a:rPr lang="en-US" sz="150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ru-RU" sz="1500" dirty="0" err="1">
                <a:solidFill>
                  <a:schemeClr val="accent6">
                    <a:lumMod val="50000"/>
                  </a:schemeClr>
                </a:solidFill>
              </a:rPr>
              <a:t>ак.ч</a:t>
            </a:r>
            <a:r>
              <a:rPr lang="ru-RU" sz="1500" dirty="0">
                <a:solidFill>
                  <a:schemeClr val="accent6">
                    <a:lumMod val="50000"/>
                  </a:schemeClr>
                </a:solidFill>
              </a:rPr>
              <a:t>.</a:t>
            </a:r>
            <a:endParaRPr 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71F6DACF-8A19-4AF9-B967-B0B30044C9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516810" y="3404622"/>
            <a:ext cx="795628" cy="795628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936770A-93E2-4C91-BEC2-F084E753187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0446" y="1724654"/>
            <a:ext cx="8658873" cy="3009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2030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15C50C77-FCAD-418B-B3A3-8FF571B11E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5" y="379778"/>
            <a:ext cx="8596668" cy="608364"/>
          </a:xfrm>
        </p:spPr>
        <p:txBody>
          <a:bodyPr>
            <a:normAutofit fontScale="90000"/>
          </a:bodyPr>
          <a:lstStyle/>
          <a:p>
            <a:r>
              <a:rPr lang="ru-RU" sz="3600" dirty="0">
                <a:latin typeface="Yandex Sans Text Light" panose="02000000000000000000" pitchFamily="2" charset="-52"/>
                <a:ea typeface="Open Sans" pitchFamily="2" charset="0"/>
                <a:cs typeface="Open Sans" pitchFamily="2" charset="0"/>
              </a:rPr>
              <a:t>Лит-</a:t>
            </a:r>
            <a:r>
              <a:rPr lang="ru-RU" sz="3600" dirty="0" err="1">
                <a:latin typeface="Yandex Sans Text Light" panose="02000000000000000000" pitchFamily="2" charset="-52"/>
                <a:ea typeface="Open Sans" pitchFamily="2" charset="0"/>
                <a:cs typeface="Open Sans" pitchFamily="2" charset="0"/>
              </a:rPr>
              <a:t>ра</a:t>
            </a:r>
            <a:endParaRPr lang="ru-RU" sz="3600" dirty="0">
              <a:latin typeface="Yandex Sans Text Light" panose="02000000000000000000" pitchFamily="2" charset="-52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53AF3BA1-3208-425F-8BE1-2D57F7D1B4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878322"/>
            <a:ext cx="9972081" cy="3730741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457200" indent="-457200">
              <a:buAutoNum type="arabicPeriod"/>
            </a:pPr>
            <a:r>
              <a:rPr lang="ru-RU" sz="2400" dirty="0">
                <a:latin typeface="Yandex Sans Text Light" panose="02000000000000000000" pitchFamily="2" charset="-52"/>
              </a:rPr>
              <a:t>Документация на английском </a:t>
            </a:r>
            <a:r>
              <a:rPr lang="en-US" sz="2400" dirty="0">
                <a:latin typeface="Yandex Sans Text Light" panose="02000000000000000000" pitchFamily="2" charset="-52"/>
              </a:rPr>
              <a:t>https://docs.python.org/3/</a:t>
            </a:r>
            <a:endParaRPr lang="ru-RU" sz="2400" dirty="0">
              <a:latin typeface="Yandex Sans Text Light" panose="02000000000000000000" pitchFamily="2" charset="-52"/>
            </a:endParaRPr>
          </a:p>
          <a:p>
            <a:pPr marL="457200" indent="-457200">
              <a:buAutoNum type="arabicPeriod"/>
            </a:pPr>
            <a:r>
              <a:rPr lang="ru-RU" sz="2400" dirty="0">
                <a:latin typeface="Yandex Sans Text Light" panose="02000000000000000000" pitchFamily="2" charset="-52"/>
              </a:rPr>
              <a:t>Перевод на русском </a:t>
            </a:r>
            <a:r>
              <a:rPr lang="en-US" sz="2400" dirty="0">
                <a:latin typeface="Yandex Sans Text Light" panose="02000000000000000000" pitchFamily="2" charset="-52"/>
                <a:hlinkClick r:id="rId2"/>
              </a:rPr>
              <a:t>https://digitology.tech/category/Python/</a:t>
            </a:r>
            <a:endParaRPr lang="ru-RU" sz="2400" dirty="0">
              <a:latin typeface="Yandex Sans Text Light" panose="02000000000000000000" pitchFamily="2" charset="-52"/>
            </a:endParaRPr>
          </a:p>
          <a:p>
            <a:pPr marL="457200" indent="-457200">
              <a:buAutoNum type="arabicPeriod"/>
            </a:pPr>
            <a:r>
              <a:rPr lang="ru-RU" sz="2400" dirty="0" err="1">
                <a:latin typeface="Yandex Sans Text Light" panose="02000000000000000000" pitchFamily="2" charset="-52"/>
              </a:rPr>
              <a:t>Метанит</a:t>
            </a:r>
            <a:r>
              <a:rPr lang="ru-RU" sz="2400" dirty="0">
                <a:latin typeface="Yandex Sans Text Light" panose="02000000000000000000" pitchFamily="2" charset="-52"/>
              </a:rPr>
              <a:t>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Yandex Sans Text Light" panose="02000000000000000000" pitchFamily="2" charset="-52"/>
                <a:ea typeface="Open Sans" pitchFamily="2" charset="0"/>
                <a:cs typeface="Open Sans" pitchFamily="2" charset="0"/>
                <a:hlinkClick r:id="rId3"/>
              </a:rPr>
              <a:t>https://metanit.com/python/</a:t>
            </a:r>
            <a:endParaRPr lang="ru-RU" sz="2400" dirty="0">
              <a:solidFill>
                <a:schemeClr val="accent1">
                  <a:lumMod val="75000"/>
                </a:schemeClr>
              </a:solidFill>
              <a:latin typeface="Yandex Sans Text Light" panose="02000000000000000000" pitchFamily="2" charset="-52"/>
              <a:ea typeface="Open Sans" pitchFamily="2" charset="0"/>
              <a:cs typeface="Open Sans" pitchFamily="2" charset="0"/>
            </a:endParaRPr>
          </a:p>
          <a:p>
            <a:pPr marL="457200" indent="-457200">
              <a:buAutoNum type="arabicPeriod"/>
            </a:pPr>
            <a:r>
              <a:rPr lang="ru-RU" sz="2400" dirty="0" err="1">
                <a:latin typeface="Yandex Sans Text Light" panose="02000000000000000000" pitchFamily="2" charset="-52"/>
              </a:rPr>
              <a:t>Степик</a:t>
            </a:r>
            <a:r>
              <a:rPr lang="en-US" sz="2400" dirty="0">
                <a:latin typeface="Yandex Sans Text Light" panose="02000000000000000000" pitchFamily="2" charset="-52"/>
              </a:rPr>
              <a:t> </a:t>
            </a:r>
            <a:r>
              <a:rPr lang="en-US" sz="2400" dirty="0">
                <a:latin typeface="Yandex Sans Text Light" panose="02000000000000000000" pitchFamily="2" charset="-52"/>
                <a:hlinkClick r:id="rId4"/>
              </a:rPr>
              <a:t>https://stepik.org/</a:t>
            </a:r>
            <a:endParaRPr lang="en-US" sz="2400" dirty="0">
              <a:latin typeface="Yandex Sans Text Light" panose="02000000000000000000" pitchFamily="2" charset="-52"/>
            </a:endParaRPr>
          </a:p>
          <a:p>
            <a:pPr marL="457200" indent="-457200">
              <a:buAutoNum type="arabicPeriod"/>
            </a:pPr>
            <a:r>
              <a:rPr lang="ru-RU" sz="2400" dirty="0" err="1">
                <a:latin typeface="Yandex Sans Text Light" panose="02000000000000000000" pitchFamily="2" charset="-52"/>
              </a:rPr>
              <a:t>Лутц</a:t>
            </a:r>
            <a:r>
              <a:rPr lang="ru-RU" sz="2400" dirty="0">
                <a:latin typeface="Yandex Sans Text Light" panose="02000000000000000000" pitchFamily="2" charset="-52"/>
              </a:rPr>
              <a:t> Марк </a:t>
            </a:r>
            <a:r>
              <a:rPr lang="en-US" sz="2400" dirty="0">
                <a:latin typeface="Yandex Sans Text Light" panose="02000000000000000000" pitchFamily="2" charset="-52"/>
              </a:rPr>
              <a:t>“</a:t>
            </a:r>
            <a:r>
              <a:rPr lang="ru-RU" sz="2400" dirty="0">
                <a:latin typeface="Yandex Sans Text Light" panose="02000000000000000000" pitchFamily="2" charset="-52"/>
              </a:rPr>
              <a:t>Изучаем </a:t>
            </a:r>
            <a:r>
              <a:rPr lang="en-US" sz="2400" dirty="0">
                <a:latin typeface="Yandex Sans Text Light" panose="02000000000000000000" pitchFamily="2" charset="-52"/>
              </a:rPr>
              <a:t>Python”(2 </a:t>
            </a:r>
            <a:r>
              <a:rPr lang="ru-RU" sz="2400" dirty="0">
                <a:latin typeface="Yandex Sans Text Light" panose="02000000000000000000" pitchFamily="2" charset="-52"/>
              </a:rPr>
              <a:t>тома)</a:t>
            </a:r>
          </a:p>
          <a:p>
            <a:pPr marL="457200" indent="-457200">
              <a:buAutoNum type="arabicPeriod"/>
            </a:pPr>
            <a:r>
              <a:rPr lang="ru-RU" sz="2400" dirty="0" err="1">
                <a:latin typeface="Yandex Sans Text Light" panose="02000000000000000000" pitchFamily="2" charset="-52"/>
              </a:rPr>
              <a:t>Златопольский</a:t>
            </a:r>
            <a:r>
              <a:rPr lang="ru-RU" sz="2400" dirty="0">
                <a:latin typeface="Yandex Sans Text Light" panose="02000000000000000000" pitchFamily="2" charset="-52"/>
              </a:rPr>
              <a:t> Д.М. 1400 задач по программированию</a:t>
            </a:r>
            <a:endParaRPr lang="en-US" sz="2400" dirty="0">
              <a:latin typeface="Yandex Sans Text Light" panose="02000000000000000000" pitchFamily="2" charset="-52"/>
            </a:endParaRPr>
          </a:p>
          <a:p>
            <a:pPr marL="457200" indent="-457200">
              <a:buAutoNum type="arabicPeriod"/>
            </a:pPr>
            <a:r>
              <a:rPr lang="en-US" sz="2800" b="1" dirty="0">
                <a:latin typeface="Yandex Sans Text Light" panose="02000000000000000000" pitchFamily="2" charset="-52"/>
                <a:hlinkClick r:id="rId5"/>
              </a:rPr>
              <a:t>https://github.com/nesrv/python-0/</a:t>
            </a:r>
            <a:endParaRPr lang="en-US" sz="2800" b="1" dirty="0">
              <a:latin typeface="Yandex Sans Text Light" panose="02000000000000000000" pitchFamily="2" charset="-52"/>
            </a:endParaRPr>
          </a:p>
          <a:p>
            <a:pPr marL="457200" indent="-457200">
              <a:buAutoNum type="arabicPeriod"/>
            </a:pPr>
            <a:endParaRPr lang="en-US" sz="2800" b="1" dirty="0">
              <a:latin typeface="Yandex Sans Text Light" panose="02000000000000000000" pitchFamily="2" charset="-52"/>
            </a:endParaRPr>
          </a:p>
          <a:p>
            <a:pPr marL="457200" indent="-457200">
              <a:buAutoNum type="arabicPeriod"/>
            </a:pPr>
            <a:endParaRPr lang="ru-RU" sz="2200" dirty="0">
              <a:solidFill>
                <a:schemeClr val="accent1">
                  <a:lumMod val="75000"/>
                </a:schemeClr>
              </a:solidFill>
              <a:latin typeface="Yandex Sans Text Light" panose="02000000000000000000" pitchFamily="2" charset="-52"/>
              <a:ea typeface="Open Sans" pitchFamily="2" charset="0"/>
              <a:cs typeface="Open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18815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AE989F9-C19F-496B-A7C2-44957D09DD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5468" y="868358"/>
            <a:ext cx="3224061" cy="58361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561FED6-08F0-4B5A-A5AD-D47E905CE3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100" r="17316"/>
          <a:stretch/>
        </p:blipFill>
        <p:spPr>
          <a:xfrm>
            <a:off x="186179" y="1001172"/>
            <a:ext cx="2323853" cy="2657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30" name="Picture 6" descr="Летающий цирк Монти Пайтона — Википедия">
            <a:extLst>
              <a:ext uri="{FF2B5EF4-FFF2-40B4-BE49-F238E27FC236}">
                <a16:creationId xmlns:a16="http://schemas.microsoft.com/office/drawing/2014/main" id="{72E4634D-3E98-4AB9-8B1A-8399B7C898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622" y="3927059"/>
            <a:ext cx="1714500" cy="2657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BDFL - Benevolent Dictator For Life">
            <a:extLst>
              <a:ext uri="{FF2B5EF4-FFF2-40B4-BE49-F238E27FC236}">
                <a16:creationId xmlns:a16="http://schemas.microsoft.com/office/drawing/2014/main" id="{FB500559-B247-45DB-9B3F-BAAA39391E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1258" y="344391"/>
            <a:ext cx="2762250" cy="16573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1340C730-56C8-476E-9849-06EF7B29EA3C}"/>
              </a:ext>
            </a:extLst>
          </p:cNvPr>
          <p:cNvGrpSpPr/>
          <p:nvPr/>
        </p:nvGrpSpPr>
        <p:grpSpPr>
          <a:xfrm>
            <a:off x="6620401" y="2221142"/>
            <a:ext cx="3122146" cy="3893499"/>
            <a:chOff x="6989977" y="2685151"/>
            <a:chExt cx="3122146" cy="3893499"/>
          </a:xfrm>
        </p:grpSpPr>
        <p:pic>
          <p:nvPicPr>
            <p:cNvPr id="5" name="Рисунок 4" descr="https://proproprogs.ru/htm/python_base/files/python3-pervoe-znakomstvo-s-python-ustanovka-na-kompyuter.files/image001.jpg">
              <a:extLst>
                <a:ext uri="{FF2B5EF4-FFF2-40B4-BE49-F238E27FC236}">
                  <a16:creationId xmlns:a16="http://schemas.microsoft.com/office/drawing/2014/main" id="{7E98B8F5-8254-4607-83F0-13431F01CFBE}"/>
                </a:ext>
              </a:extLst>
            </p:cNvPr>
            <p:cNvPicPr/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89977" y="2685151"/>
              <a:ext cx="3122146" cy="264281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034" name="Picture 10" descr="Python Logo, symbol, meaning, history, PNG, brand">
              <a:extLst>
                <a:ext uri="{FF2B5EF4-FFF2-40B4-BE49-F238E27FC236}">
                  <a16:creationId xmlns:a16="http://schemas.microsoft.com/office/drawing/2014/main" id="{5864F957-6C63-4CB5-B84D-1B351A69545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89977" y="5328978"/>
              <a:ext cx="3122146" cy="124967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FDEDC2B8-7166-4E09-A927-894E4E88B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622" y="153495"/>
            <a:ext cx="9061450" cy="381792"/>
          </a:xfrm>
        </p:spPr>
        <p:txBody>
          <a:bodyPr>
            <a:normAutofit fontScale="90000"/>
          </a:bodyPr>
          <a:lstStyle/>
          <a:p>
            <a:r>
              <a:rPr lang="ru-RU" sz="3000" dirty="0">
                <a:latin typeface="Open Sans" pitchFamily="2" charset="0"/>
                <a:ea typeface="Open Sans" pitchFamily="2" charset="0"/>
                <a:cs typeface="Open Sans" pitchFamily="2" charset="0"/>
              </a:rPr>
              <a:t>Создатель языка – </a:t>
            </a:r>
            <a:r>
              <a:rPr lang="en-US" sz="3000" dirty="0">
                <a:latin typeface="Open Sans" pitchFamily="2" charset="0"/>
                <a:ea typeface="Open Sans" pitchFamily="2" charset="0"/>
                <a:cs typeface="Open Sans" pitchFamily="2" charset="0"/>
              </a:rPr>
              <a:t>Guido van Rossum</a:t>
            </a:r>
            <a:endParaRPr lang="ru-RU" sz="300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5EE3892-926A-4FA9-B70C-5A82F1D2801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79976" y="4661786"/>
            <a:ext cx="5566747" cy="2042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675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60406D1-9AA6-4DBF-8FC0-603FB706C3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132"/>
          <a:stretch/>
        </p:blipFill>
        <p:spPr>
          <a:xfrm>
            <a:off x="0" y="679897"/>
            <a:ext cx="11080750" cy="5695504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E73A995-1175-4982-B85C-77CE24568E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650" y="679897"/>
            <a:ext cx="10839450" cy="5145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864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Компилируемые и интерпретируемые языки программирования: разница и что это  — МирДоступа">
            <a:extLst>
              <a:ext uri="{FF2B5EF4-FFF2-40B4-BE49-F238E27FC236}">
                <a16:creationId xmlns:a16="http://schemas.microsoft.com/office/drawing/2014/main" id="{69EAE612-3169-429D-911E-7E2DB4FA78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53" t="3385" r="2650" b="3125"/>
          <a:stretch/>
        </p:blipFill>
        <p:spPr bwMode="auto">
          <a:xfrm>
            <a:off x="571499" y="165101"/>
            <a:ext cx="6769101" cy="4559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Шаг 10 – Hello, world! – Stepik">
            <a:extLst>
              <a:ext uri="{FF2B5EF4-FFF2-40B4-BE49-F238E27FC236}">
                <a16:creationId xmlns:a16="http://schemas.microsoft.com/office/drawing/2014/main" id="{426AEB87-E7FF-4653-9D67-52360D01C1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499" y="4796106"/>
            <a:ext cx="6134101" cy="1896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641AA993-36F0-407B-AF2B-BFB9E0A55BAC}"/>
              </a:ext>
            </a:extLst>
          </p:cNvPr>
          <p:cNvSpPr/>
          <p:nvPr/>
        </p:nvSpPr>
        <p:spPr>
          <a:xfrm>
            <a:off x="7454900" y="1949440"/>
            <a:ext cx="297180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>
                <a:solidFill>
                  <a:srgbClr val="151515"/>
                </a:solidFill>
                <a:latin typeface="Segoe UI Semibold" panose="020B0702040204020203" pitchFamily="34" charset="0"/>
              </a:rPr>
              <a:t>Интерпретатор</a:t>
            </a:r>
            <a:r>
              <a:rPr lang="ru-RU" dirty="0">
                <a:solidFill>
                  <a:srgbClr val="151515"/>
                </a:solidFill>
                <a:latin typeface="Segoe UI" panose="020B0502040204020203" pitchFamily="34" charset="0"/>
              </a:rPr>
              <a:t> — это программа, которая конвертирует ваши инструкции, написанные на </a:t>
            </a:r>
            <a:r>
              <a:rPr lang="ru-RU" dirty="0" err="1">
                <a:solidFill>
                  <a:srgbClr val="151515"/>
                </a:solidFill>
                <a:latin typeface="Segoe UI" panose="020B0502040204020203" pitchFamily="34" charset="0"/>
              </a:rPr>
              <a:t>Python</a:t>
            </a:r>
            <a:r>
              <a:rPr lang="ru-RU" dirty="0">
                <a:solidFill>
                  <a:srgbClr val="151515"/>
                </a:solidFill>
                <a:latin typeface="Segoe UI" panose="020B0502040204020203" pitchFamily="34" charset="0"/>
              </a:rPr>
              <a:t>, в байт-код и выполняет их.</a:t>
            </a:r>
            <a:endParaRPr lang="en-US" dirty="0">
              <a:solidFill>
                <a:srgbClr val="151515"/>
              </a:solidFill>
              <a:latin typeface="Segoe UI" panose="020B0502040204020203" pitchFamily="34" charset="0"/>
            </a:endParaRPr>
          </a:p>
          <a:p>
            <a:r>
              <a:rPr lang="ru-RU" dirty="0">
                <a:solidFill>
                  <a:srgbClr val="151515"/>
                </a:solidFill>
                <a:latin typeface="Segoe UI" panose="020B0502040204020203" pitchFamily="34" charset="0"/>
              </a:rPr>
              <a:t> </a:t>
            </a:r>
            <a:endParaRPr lang="en-US" dirty="0">
              <a:solidFill>
                <a:srgbClr val="151515"/>
              </a:solidFill>
              <a:latin typeface="Segoe UI" panose="020B0502040204020203" pitchFamily="34" charset="0"/>
            </a:endParaRPr>
          </a:p>
          <a:p>
            <a:r>
              <a:rPr lang="ru-RU" dirty="0">
                <a:solidFill>
                  <a:srgbClr val="151515"/>
                </a:solidFill>
                <a:latin typeface="Segoe UI" panose="020B0502040204020203" pitchFamily="34" charset="0"/>
              </a:rPr>
              <a:t>По сути интерпретатор — это программный слой между вашим исходным кодом и железом.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80144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theme/theme1.xml><?xml version="1.0" encoding="utf-8"?>
<a:theme xmlns:a="http://schemas.openxmlformats.org/drawingml/2006/main" name="Аспект">
  <a:themeElements>
    <a:clrScheme name="Специалист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2681C4"/>
      </a:accent1>
      <a:accent2>
        <a:srgbClr val="004777"/>
      </a:accent2>
      <a:accent3>
        <a:srgbClr val="14A0FF"/>
      </a:accent3>
      <a:accent4>
        <a:srgbClr val="E28B18"/>
      </a:accent4>
      <a:accent5>
        <a:srgbClr val="7F7F7F"/>
      </a:accent5>
      <a:accent6>
        <a:srgbClr val="14A0FF"/>
      </a:accent6>
      <a:hlink>
        <a:srgbClr val="1C6093"/>
      </a:hlink>
      <a:folHlink>
        <a:srgbClr val="70A1C0"/>
      </a:folHlink>
    </a:clrScheme>
    <a:fontScheme name="Аспект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Аспект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3_Аспект">
  <a:themeElements>
    <a:clrScheme name="Специалист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2681C4"/>
      </a:accent1>
      <a:accent2>
        <a:srgbClr val="004777"/>
      </a:accent2>
      <a:accent3>
        <a:srgbClr val="14A0FF"/>
      </a:accent3>
      <a:accent4>
        <a:srgbClr val="E28B18"/>
      </a:accent4>
      <a:accent5>
        <a:srgbClr val="7F7F7F"/>
      </a:accent5>
      <a:accent6>
        <a:srgbClr val="14A0FF"/>
      </a:accent6>
      <a:hlink>
        <a:srgbClr val="1C6093"/>
      </a:hlink>
      <a:folHlink>
        <a:srgbClr val="70A1C0"/>
      </a:folHlink>
    </a:clrScheme>
    <a:fontScheme name="Аспект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Аспект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9236</TotalTime>
  <Words>770</Words>
  <Application>Microsoft Office PowerPoint</Application>
  <PresentationFormat>Широкоэкранный</PresentationFormat>
  <Paragraphs>128</Paragraphs>
  <Slides>42</Slides>
  <Notes>0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9</vt:i4>
      </vt:variant>
      <vt:variant>
        <vt:lpstr>Тема</vt:lpstr>
      </vt:variant>
      <vt:variant>
        <vt:i4>2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42</vt:i4>
      </vt:variant>
    </vt:vector>
  </HeadingPairs>
  <TitlesOfParts>
    <vt:vector size="54" baseType="lpstr">
      <vt:lpstr>Calibri</vt:lpstr>
      <vt:lpstr>Montserrat</vt:lpstr>
      <vt:lpstr>Open Sans</vt:lpstr>
      <vt:lpstr>Segoe UI</vt:lpstr>
      <vt:lpstr>Segoe UI Semibold</vt:lpstr>
      <vt:lpstr>Symbol</vt:lpstr>
      <vt:lpstr>Trebuchet MS</vt:lpstr>
      <vt:lpstr>Wingdings 3</vt:lpstr>
      <vt:lpstr>Yandex Sans Text Light</vt:lpstr>
      <vt:lpstr>Аспект</vt:lpstr>
      <vt:lpstr>3_Аспект</vt:lpstr>
      <vt:lpstr>Document</vt:lpstr>
      <vt:lpstr>«Программирование и базы данных: Начальный курс»</vt:lpstr>
      <vt:lpstr>О преподавателе</vt:lpstr>
      <vt:lpstr>Презентация PowerPoint</vt:lpstr>
      <vt:lpstr>Презентация PowerPoint</vt:lpstr>
      <vt:lpstr>Презентация PowerPoint</vt:lpstr>
      <vt:lpstr>Лит-ра</vt:lpstr>
      <vt:lpstr>Создатель языка – Guido van Rossum</vt:lpstr>
      <vt:lpstr>Презентация PowerPoint</vt:lpstr>
      <vt:lpstr>Презентация PowerPoint</vt:lpstr>
      <vt:lpstr>Удалите Python и Pycharm</vt:lpstr>
      <vt:lpstr>Презентация PowerPoint</vt:lpstr>
      <vt:lpstr>1.1 Установка интерпретатора Python и IDE</vt:lpstr>
      <vt:lpstr>Инфраструктура, платформа </vt:lpstr>
      <vt:lpstr>PEP 8 Style Guide for Python Code</vt:lpstr>
      <vt:lpstr>1.1 Установка интерпретатора Python и IDE</vt:lpstr>
      <vt:lpstr>1.1 Установка интерпретатора Python и IDE</vt:lpstr>
      <vt:lpstr>1.1 Установка интерпретатора Python и IDE</vt:lpstr>
      <vt:lpstr>1.1 Установка интерпретатора Python и IDE</vt:lpstr>
      <vt:lpstr>PEP 20</vt:lpstr>
      <vt:lpstr>Презентация PowerPoint</vt:lpstr>
      <vt:lpstr>1.1 Установка интерпретатора Python и IDE</vt:lpstr>
      <vt:lpstr>1.2 Оператор присваивания. Типизация данных</vt:lpstr>
      <vt:lpstr>Презентация PowerPoint</vt:lpstr>
      <vt:lpstr>1.2 Оператор присваивания. Типизация данных</vt:lpstr>
      <vt:lpstr>1.2 Оператор присваивания. Типизация данных</vt:lpstr>
      <vt:lpstr>1.2 Оператор присваивания. Типизация данных</vt:lpstr>
      <vt:lpstr>1.2 Оператор присваивания. Типизация данных</vt:lpstr>
      <vt:lpstr>1.2 Оператор присваивания. Типизация данных</vt:lpstr>
      <vt:lpstr>1.2 Оператор присваивания. Типизация данных</vt:lpstr>
      <vt:lpstr>1.2 Оператор присваивания. Типизация данных</vt:lpstr>
      <vt:lpstr>1.2 Оператор присваивания. Типизация данных</vt:lpstr>
      <vt:lpstr>1.2 Оператор присваивания. Типизация данных</vt:lpstr>
      <vt:lpstr>1.2 Неизменяемые типы данных: int, float, str, bool</vt:lpstr>
      <vt:lpstr>1.2 Оператор присваивания. Типизация данных</vt:lpstr>
      <vt:lpstr>1.3 Математические операции</vt:lpstr>
      <vt:lpstr>1.3 Математические операции</vt:lpstr>
      <vt:lpstr>1.3 Введение в строки. Ввод-вывод данных. Преобразование строк в числа </vt:lpstr>
      <vt:lpstr>1.4 Логический тип bool. Операторы сравнения и операторы and, or, not</vt:lpstr>
      <vt:lpstr>1.5 Операторы not, and, or и их приоритеты</vt:lpstr>
      <vt:lpstr>Презентация PowerPoint</vt:lpstr>
      <vt:lpstr>Презентация PowerPoint</vt:lpstr>
      <vt:lpstr>Учебный центр «СПЕЦИАЛИСТ» –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Майдыковский Евгений Игоревич</dc:creator>
  <cp:lastModifiedBy>Анна Ток</cp:lastModifiedBy>
  <cp:revision>466</cp:revision>
  <cp:lastPrinted>2019-04-08T14:42:06Z</cp:lastPrinted>
  <dcterms:created xsi:type="dcterms:W3CDTF">2019-04-03T13:32:28Z</dcterms:created>
  <dcterms:modified xsi:type="dcterms:W3CDTF">2024-03-28T12:46:21Z</dcterms:modified>
</cp:coreProperties>
</file>